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media/image14.jpg" ContentType="image/jpg"/>
  <Override PartName="/ppt/notesSlides/notesSlide1.xml" ContentType="application/vnd.openxmlformats-officedocument.presentationml.notesSlide+xml"/>
  <Override PartName="/ppt/media/image21.jpg" ContentType="image/jp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4"/>
  </p:sldMasterIdLst>
  <p:notesMasterIdLst>
    <p:notesMasterId r:id="rId19"/>
  </p:notesMasterIdLst>
  <p:sldIdLst>
    <p:sldId id="256" r:id="rId5"/>
    <p:sldId id="257" r:id="rId6"/>
    <p:sldId id="258" r:id="rId7"/>
    <p:sldId id="259" r:id="rId8"/>
    <p:sldId id="260" r:id="rId9"/>
    <p:sldId id="261" r:id="rId10"/>
    <p:sldId id="262" r:id="rId11"/>
    <p:sldId id="271" r:id="rId12"/>
    <p:sldId id="272" r:id="rId13"/>
    <p:sldId id="263" r:id="rId14"/>
    <p:sldId id="264" r:id="rId15"/>
    <p:sldId id="265" r:id="rId16"/>
    <p:sldId id="266" r:id="rId17"/>
    <p:sldId id="267" r:id="rId18"/>
  </p:sldIdLst>
  <p:sldSz cx="9906000" cy="6858000" type="A4"/>
  <p:notesSz cx="18288000" cy="10287000"/>
  <p:defaultTextStyle>
    <a:defPPr>
      <a:defRPr lang="en-US"/>
    </a:defPPr>
    <a:lvl1pPr marL="0" algn="l" defTabSz="536387" rtl="0" eaLnBrk="1" latinLnBrk="0" hangingPunct="1">
      <a:defRPr sz="1056" kern="1200">
        <a:solidFill>
          <a:schemeClr val="tx1"/>
        </a:solidFill>
        <a:latin typeface="+mn-lt"/>
        <a:ea typeface="+mn-ea"/>
        <a:cs typeface="+mn-cs"/>
      </a:defRPr>
    </a:lvl1pPr>
    <a:lvl2pPr marL="268194" algn="l" defTabSz="536387" rtl="0" eaLnBrk="1" latinLnBrk="0" hangingPunct="1">
      <a:defRPr sz="1056" kern="1200">
        <a:solidFill>
          <a:schemeClr val="tx1"/>
        </a:solidFill>
        <a:latin typeface="+mn-lt"/>
        <a:ea typeface="+mn-ea"/>
        <a:cs typeface="+mn-cs"/>
      </a:defRPr>
    </a:lvl2pPr>
    <a:lvl3pPr marL="536387" algn="l" defTabSz="536387" rtl="0" eaLnBrk="1" latinLnBrk="0" hangingPunct="1">
      <a:defRPr sz="1056" kern="1200">
        <a:solidFill>
          <a:schemeClr val="tx1"/>
        </a:solidFill>
        <a:latin typeface="+mn-lt"/>
        <a:ea typeface="+mn-ea"/>
        <a:cs typeface="+mn-cs"/>
      </a:defRPr>
    </a:lvl3pPr>
    <a:lvl4pPr marL="804581" algn="l" defTabSz="536387" rtl="0" eaLnBrk="1" latinLnBrk="0" hangingPunct="1">
      <a:defRPr sz="1056" kern="1200">
        <a:solidFill>
          <a:schemeClr val="tx1"/>
        </a:solidFill>
        <a:latin typeface="+mn-lt"/>
        <a:ea typeface="+mn-ea"/>
        <a:cs typeface="+mn-cs"/>
      </a:defRPr>
    </a:lvl4pPr>
    <a:lvl5pPr marL="1072774" algn="l" defTabSz="536387" rtl="0" eaLnBrk="1" latinLnBrk="0" hangingPunct="1">
      <a:defRPr sz="1056" kern="1200">
        <a:solidFill>
          <a:schemeClr val="tx1"/>
        </a:solidFill>
        <a:latin typeface="+mn-lt"/>
        <a:ea typeface="+mn-ea"/>
        <a:cs typeface="+mn-cs"/>
      </a:defRPr>
    </a:lvl5pPr>
    <a:lvl6pPr marL="1340968" algn="l" defTabSz="536387" rtl="0" eaLnBrk="1" latinLnBrk="0" hangingPunct="1">
      <a:defRPr sz="1056" kern="1200">
        <a:solidFill>
          <a:schemeClr val="tx1"/>
        </a:solidFill>
        <a:latin typeface="+mn-lt"/>
        <a:ea typeface="+mn-ea"/>
        <a:cs typeface="+mn-cs"/>
      </a:defRPr>
    </a:lvl6pPr>
    <a:lvl7pPr marL="1609161" algn="l" defTabSz="536387" rtl="0" eaLnBrk="1" latinLnBrk="0" hangingPunct="1">
      <a:defRPr sz="1056" kern="1200">
        <a:solidFill>
          <a:schemeClr val="tx1"/>
        </a:solidFill>
        <a:latin typeface="+mn-lt"/>
        <a:ea typeface="+mn-ea"/>
        <a:cs typeface="+mn-cs"/>
      </a:defRPr>
    </a:lvl7pPr>
    <a:lvl8pPr marL="1877355" algn="l" defTabSz="536387" rtl="0" eaLnBrk="1" latinLnBrk="0" hangingPunct="1">
      <a:defRPr sz="1056" kern="1200">
        <a:solidFill>
          <a:schemeClr val="tx1"/>
        </a:solidFill>
        <a:latin typeface="+mn-lt"/>
        <a:ea typeface="+mn-ea"/>
        <a:cs typeface="+mn-cs"/>
      </a:defRPr>
    </a:lvl8pPr>
    <a:lvl9pPr marL="2145548" algn="l" defTabSz="536387" rtl="0" eaLnBrk="1" latinLnBrk="0" hangingPunct="1">
      <a:defRPr sz="105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20" userDrawn="1">
          <p15:clr>
            <a:srgbClr val="A4A3A4"/>
          </p15:clr>
        </p15:guide>
        <p15:guide id="2" pos="117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33CC"/>
    <a:srgbClr val="DDDFFF"/>
    <a:srgbClr val="5D7C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p:scale>
          <a:sx n="110" d="100"/>
          <a:sy n="110" d="100"/>
        </p:scale>
        <p:origin x="1338" y="-258"/>
      </p:cViewPr>
      <p:guideLst>
        <p:guide orient="horz" pos="1920"/>
        <p:guide pos="117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852470"/>
      </p:ext>
    </p:extLst>
  </p:cSld>
  <p:clrMap bg1="lt1" tx1="dk1" bg2="lt2" tx2="dk2" accent1="accent1" accent2="accent2" accent3="accent3" accent4="accent4" accent5="accent5" accent6="accent6" hlink="hlink" folHlink="folHlink"/>
  <p:notesStyle>
    <a:lvl1pPr marL="0" algn="l" defTabSz="536387" rtl="0" eaLnBrk="1" latinLnBrk="0" hangingPunct="1">
      <a:defRPr sz="704" kern="1200">
        <a:solidFill>
          <a:schemeClr val="tx1"/>
        </a:solidFill>
        <a:latin typeface="+mn-lt"/>
        <a:ea typeface="+mn-ea"/>
        <a:cs typeface="+mn-cs"/>
      </a:defRPr>
    </a:lvl1pPr>
    <a:lvl2pPr marL="268194" algn="l" defTabSz="536387" rtl="0" eaLnBrk="1" latinLnBrk="0" hangingPunct="1">
      <a:defRPr sz="704" kern="1200">
        <a:solidFill>
          <a:schemeClr val="tx1"/>
        </a:solidFill>
        <a:latin typeface="+mn-lt"/>
        <a:ea typeface="+mn-ea"/>
        <a:cs typeface="+mn-cs"/>
      </a:defRPr>
    </a:lvl2pPr>
    <a:lvl3pPr marL="536387" algn="l" defTabSz="536387" rtl="0" eaLnBrk="1" latinLnBrk="0" hangingPunct="1">
      <a:defRPr sz="704" kern="1200">
        <a:solidFill>
          <a:schemeClr val="tx1"/>
        </a:solidFill>
        <a:latin typeface="+mn-lt"/>
        <a:ea typeface="+mn-ea"/>
        <a:cs typeface="+mn-cs"/>
      </a:defRPr>
    </a:lvl3pPr>
    <a:lvl4pPr marL="804581" algn="l" defTabSz="536387" rtl="0" eaLnBrk="1" latinLnBrk="0" hangingPunct="1">
      <a:defRPr sz="704" kern="1200">
        <a:solidFill>
          <a:schemeClr val="tx1"/>
        </a:solidFill>
        <a:latin typeface="+mn-lt"/>
        <a:ea typeface="+mn-ea"/>
        <a:cs typeface="+mn-cs"/>
      </a:defRPr>
    </a:lvl4pPr>
    <a:lvl5pPr marL="1072774" algn="l" defTabSz="536387" rtl="0" eaLnBrk="1" latinLnBrk="0" hangingPunct="1">
      <a:defRPr sz="704" kern="1200">
        <a:solidFill>
          <a:schemeClr val="tx1"/>
        </a:solidFill>
        <a:latin typeface="+mn-lt"/>
        <a:ea typeface="+mn-ea"/>
        <a:cs typeface="+mn-cs"/>
      </a:defRPr>
    </a:lvl5pPr>
    <a:lvl6pPr marL="1340968" algn="l" defTabSz="536387" rtl="0" eaLnBrk="1" latinLnBrk="0" hangingPunct="1">
      <a:defRPr sz="704" kern="1200">
        <a:solidFill>
          <a:schemeClr val="tx1"/>
        </a:solidFill>
        <a:latin typeface="+mn-lt"/>
        <a:ea typeface="+mn-ea"/>
        <a:cs typeface="+mn-cs"/>
      </a:defRPr>
    </a:lvl6pPr>
    <a:lvl7pPr marL="1609161" algn="l" defTabSz="536387" rtl="0" eaLnBrk="1" latinLnBrk="0" hangingPunct="1">
      <a:defRPr sz="704" kern="1200">
        <a:solidFill>
          <a:schemeClr val="tx1"/>
        </a:solidFill>
        <a:latin typeface="+mn-lt"/>
        <a:ea typeface="+mn-ea"/>
        <a:cs typeface="+mn-cs"/>
      </a:defRPr>
    </a:lvl7pPr>
    <a:lvl8pPr marL="1877355" algn="l" defTabSz="536387" rtl="0" eaLnBrk="1" latinLnBrk="0" hangingPunct="1">
      <a:defRPr sz="704" kern="1200">
        <a:solidFill>
          <a:schemeClr val="tx1"/>
        </a:solidFill>
        <a:latin typeface="+mn-lt"/>
        <a:ea typeface="+mn-ea"/>
        <a:cs typeface="+mn-cs"/>
      </a:defRPr>
    </a:lvl8pPr>
    <a:lvl9pPr marL="2145548" algn="l" defTabSz="536387" rtl="0" eaLnBrk="1" latinLnBrk="0" hangingPunct="1">
      <a:defRPr sz="70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BFA4261-E016-42D0-B1E8-68E35E62EB9A}" type="slidenum">
              <a:rPr lang="en-AU" smtClean="0"/>
              <a:t>10</a:t>
            </a:fld>
            <a:endParaRPr lang="en-AU"/>
          </a:p>
        </p:txBody>
      </p:sp>
    </p:spTree>
    <p:extLst>
      <p:ext uri="{BB962C8B-B14F-4D97-AF65-F5344CB8AC3E}">
        <p14:creationId xmlns:p14="http://schemas.microsoft.com/office/powerpoint/2010/main" val="27006985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6022" y="97104"/>
            <a:ext cx="3359165" cy="3331896"/>
          </a:xfrm>
        </p:spPr>
        <p:txBody>
          <a:bodyPr vert="horz" lIns="91440" tIns="45720" rIns="91440" bIns="45720" rtlCol="0" anchor="t">
            <a:normAutofit/>
          </a:bodyPr>
          <a:lstStyle>
            <a:lvl1pPr>
              <a:defRPr lang="en-US" sz="3575"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97777" y="4492488"/>
            <a:ext cx="2721673" cy="1411356"/>
          </a:xfrm>
        </p:spPr>
        <p:txBody>
          <a:bodyPr vert="horz" lIns="91440" tIns="45720" rIns="91440" bIns="45720" rtlCol="0" anchor="b">
            <a:normAutofit/>
          </a:bodyPr>
          <a:lstStyle>
            <a:lvl1pPr marL="0" indent="0">
              <a:buNone/>
              <a:defRPr lang="en-US" sz="1300" dirty="0"/>
            </a:lvl1pPr>
          </a:lstStyle>
          <a:p>
            <a:pPr lvl="0"/>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3553777" y="0"/>
            <a:ext cx="6352223"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46024" y="6338704"/>
            <a:ext cx="1784818" cy="365125"/>
          </a:xfrm>
        </p:spPr>
        <p:txBody>
          <a:bodyPr/>
          <a:lstStyle/>
          <a:p>
            <a:endParaRPr lang="en-AU"/>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1936731" y="6338704"/>
            <a:ext cx="1131470" cy="365125"/>
          </a:xfrm>
        </p:spPr>
        <p:txBody>
          <a:bodyPr/>
          <a:lstStyle/>
          <a:p>
            <a:fld id="{1D8BD707-D9CF-40AE-B4C6-C98DA3205C09}" type="datetimeFigureOut">
              <a:rPr lang="en-US" smtClean="0"/>
              <a:t>8/27/2026</a:t>
            </a:fld>
            <a:endParaRPr lang="en-US"/>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3068201" y="6342302"/>
            <a:ext cx="348731" cy="365125"/>
          </a:xfrm>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496788921"/>
      </p:ext>
    </p:extLst>
  </p:cSld>
  <p:clrMapOvr>
    <a:masterClrMapping/>
  </p:clrMapOvr>
  <p:extLst>
    <p:ext uri="{DCECCB84-F9BA-43D5-87BE-67443E8EF086}">
      <p15:sldGuideLst xmlns:p15="http://schemas.microsoft.com/office/powerpoint/2012/main">
        <p15:guide id="5" orient="horz" pos="1440" userDrawn="1">
          <p15:clr>
            <a:srgbClr val="FBAE40"/>
          </p15:clr>
        </p15:guide>
        <p15:guide id="6" pos="20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89259" y="612648"/>
            <a:ext cx="5221441" cy="1143000"/>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0" y="1"/>
            <a:ext cx="3705369" cy="6858000"/>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190362" y="1978488"/>
            <a:ext cx="5215385" cy="4285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4189259" y="6343956"/>
            <a:ext cx="2733984" cy="365125"/>
          </a:xfrm>
        </p:spPr>
        <p:txBody>
          <a:bodyPr/>
          <a:lstStyle/>
          <a:p>
            <a:endParaRPr lang="en-AU"/>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7337454" y="6343956"/>
            <a:ext cx="1674407" cy="365125"/>
          </a:xfrm>
        </p:spPr>
        <p:txBody>
          <a:bodyPr/>
          <a:lstStyle/>
          <a:p>
            <a:fld id="{1D8BD707-D9CF-40AE-B4C6-C98DA3205C09}" type="datetimeFigureOut">
              <a:rPr lang="en-US" smtClean="0"/>
              <a:t>8/27/2026</a:t>
            </a:fld>
            <a:endParaRPr lang="en-US"/>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9057016" y="6343956"/>
            <a:ext cx="348731" cy="365125"/>
          </a:xfrm>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988961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763636" y="474177"/>
            <a:ext cx="5647064" cy="932688"/>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3268980"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3763636" y="1627632"/>
            <a:ext cx="5647064" cy="4686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3763637" y="6343956"/>
            <a:ext cx="2781111" cy="365125"/>
          </a:xfrm>
        </p:spPr>
        <p:txBody>
          <a:bodyPr/>
          <a:lstStyle/>
          <a:p>
            <a:endParaRPr lang="en-AU"/>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7268381" y="6343956"/>
            <a:ext cx="1747585" cy="365125"/>
          </a:xfrm>
        </p:spPr>
        <p:txBody>
          <a:bodyPr/>
          <a:lstStyle/>
          <a:p>
            <a:fld id="{1D8BD707-D9CF-40AE-B4C6-C98DA3205C09}" type="datetimeFigureOut">
              <a:rPr lang="en-US" smtClean="0"/>
              <a:t>8/27/2026</a:t>
            </a:fld>
            <a:endParaRPr lang="en-US"/>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9057016" y="6343956"/>
            <a:ext cx="348731" cy="365125"/>
          </a:xfrm>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1322962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7776" y="475488"/>
            <a:ext cx="5572125" cy="932688"/>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97776" y="1627632"/>
            <a:ext cx="5572125" cy="4535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97776" y="6346871"/>
            <a:ext cx="2279392" cy="365125"/>
          </a:xfrm>
        </p:spPr>
        <p:txBody>
          <a:bodyPr/>
          <a:lstStyle/>
          <a:p>
            <a:endParaRPr lang="en-AU"/>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3344131" y="6346871"/>
            <a:ext cx="2377040" cy="365125"/>
          </a:xfrm>
        </p:spPr>
        <p:txBody>
          <a:bodyPr/>
          <a:lstStyle/>
          <a:p>
            <a:fld id="{1D8BD707-D9CF-40AE-B4C6-C98DA3205C09}" type="datetimeFigureOut">
              <a:rPr lang="en-US" smtClean="0"/>
              <a:t>8/27/2026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5721171" y="6346871"/>
            <a:ext cx="348731" cy="365125"/>
          </a:xfrm>
        </p:spPr>
        <p:txBody>
          <a:bodyPr/>
          <a:lstStyle/>
          <a:p>
            <a:fld id="{B6F15528-21DE-4FAA-801E-634DDDAF4B2B}" type="slidenum">
              <a:rPr lang="en-AU" smtClean="0"/>
              <a:t>‹#›</a:t>
            </a:fld>
            <a:endParaRPr lang="en-AU"/>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574533" y="0"/>
            <a:ext cx="3331467"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9241254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7778" y="420623"/>
            <a:ext cx="3651529" cy="1325880"/>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97880" y="1975104"/>
            <a:ext cx="3651426" cy="4156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97880" y="6343956"/>
            <a:ext cx="1705129" cy="365125"/>
          </a:xfrm>
        </p:spPr>
        <p:txBody>
          <a:bodyPr/>
          <a:lstStyle>
            <a:lvl1pPr>
              <a:defRPr>
                <a:solidFill>
                  <a:schemeClr val="tx1"/>
                </a:solidFill>
                <a:effectLst/>
              </a:defRPr>
            </a:lvl1pPr>
          </a:lstStyle>
          <a:p>
            <a:endParaRPr lang="en-AU"/>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2611092" y="6343956"/>
            <a:ext cx="1278093" cy="365125"/>
          </a:xfrm>
        </p:spPr>
        <p:txBody>
          <a:bodyPr/>
          <a:lstStyle/>
          <a:p>
            <a:fld id="{1D8BD707-D9CF-40AE-B4C6-C98DA3205C09}" type="datetimeFigureOut">
              <a:rPr lang="en-US" smtClean="0"/>
              <a:t>8/27/2026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897285" y="6343956"/>
            <a:ext cx="348731" cy="365125"/>
          </a:xfrm>
        </p:spPr>
        <p:txBody>
          <a:bodyPr/>
          <a:lstStyle>
            <a:lvl1pPr>
              <a:defRPr>
                <a:solidFill>
                  <a:schemeClr val="tx1"/>
                </a:solidFill>
                <a:effectLst/>
              </a:defRPr>
            </a:lvl1pPr>
          </a:lstStyle>
          <a:p>
            <a:fld id="{B6F15528-21DE-4FAA-801E-634DDDAF4B2B}" type="slidenum">
              <a:rPr lang="en-AU" smtClean="0"/>
              <a:t>‹#›</a:t>
            </a:fld>
            <a:endParaRPr lang="en-AU"/>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597879" y="0"/>
            <a:ext cx="5308121"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362532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00254" y="429768"/>
            <a:ext cx="2971800" cy="1667226"/>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500356" y="2315570"/>
            <a:ext cx="2971800" cy="3814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500254" y="6343956"/>
            <a:ext cx="1330337" cy="365125"/>
          </a:xfrm>
        </p:spPr>
        <p:txBody>
          <a:bodyPr/>
          <a:lstStyle/>
          <a:p>
            <a:endParaRPr lang="en-AU"/>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2196551" y="6343956"/>
            <a:ext cx="771685" cy="365125"/>
          </a:xfrm>
        </p:spPr>
        <p:txBody>
          <a:bodyPr/>
          <a:lstStyle/>
          <a:p>
            <a:fld id="{1D8BD707-D9CF-40AE-B4C6-C98DA3205C09}" type="datetimeFigureOut">
              <a:rPr lang="en-US" smtClean="0"/>
              <a:t>8/27/2026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2968236" y="6343956"/>
            <a:ext cx="348731" cy="365125"/>
          </a:xfrm>
        </p:spPr>
        <p:txBody>
          <a:bodyPr/>
          <a:lstStyle/>
          <a:p>
            <a:fld id="{B6F15528-21DE-4FAA-801E-634DDDAF4B2B}" type="slidenum">
              <a:rPr lang="en-AU" smtClean="0"/>
              <a:t>‹#›</a:t>
            </a:fld>
            <a:endParaRPr lang="en-AU"/>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3977259" y="0"/>
            <a:ext cx="5928741"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224916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21550" y="929555"/>
            <a:ext cx="2193144" cy="1858941"/>
          </a:xfrm>
        </p:spPr>
        <p:txBody>
          <a:bodyPr vert="horz" lIns="91440" tIns="45720" rIns="91440" bIns="45720" rtlCol="0" anchor="b">
            <a:normAutofit/>
          </a:bodyPr>
          <a:lstStyle>
            <a:lvl1pPr>
              <a:defRPr lang="en-US" sz="2031" dirty="0"/>
            </a:lvl1pPr>
          </a:lstStyle>
          <a:p>
            <a:pPr lvl="0"/>
            <a:r>
              <a:rPr lang="en-US"/>
              <a:t>Click to edit Master title style</a:t>
            </a:r>
            <a:endParaRPr lang="en-US" dirty="0"/>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1" y="0"/>
            <a:ext cx="6765138"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222358" y="3011336"/>
            <a:ext cx="2188344" cy="2656250"/>
          </a:xfrm>
        </p:spPr>
        <p:txBody>
          <a:bodyPr vert="horz" lIns="91440" tIns="45720" rIns="91440" bIns="45720" rtlCol="0">
            <a:normAutofit/>
          </a:bodyPr>
          <a:lstStyle>
            <a:lvl1pPr marL="0" indent="0">
              <a:buNone/>
              <a:defRPr lang="en-US" dirty="0"/>
            </a:lvl1pPr>
            <a:lvl2pPr marL="185749" indent="0">
              <a:buNone/>
              <a:defRPr lang="en-US" dirty="0"/>
            </a:lvl2pPr>
            <a:lvl3pPr marL="371498" indent="0">
              <a:buNone/>
              <a:defRPr lang="en-US" dirty="0"/>
            </a:lvl3pPr>
            <a:lvl4pPr marL="557247" indent="0">
              <a:buNone/>
              <a:defRPr lang="en-US" dirty="0"/>
            </a:lvl4pPr>
            <a:lvl5pPr marL="742996"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221550" y="6343956"/>
            <a:ext cx="1141124" cy="365125"/>
          </a:xfrm>
        </p:spPr>
        <p:txBody>
          <a:bodyPr/>
          <a:lstStyle/>
          <a:p>
            <a:endParaRPr lang="en-AU"/>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62675" y="6343956"/>
            <a:ext cx="694341" cy="365125"/>
          </a:xfrm>
        </p:spPr>
        <p:txBody>
          <a:bodyPr/>
          <a:lstStyle>
            <a:lvl1pPr>
              <a:defRPr>
                <a:solidFill>
                  <a:schemeClr val="tx1"/>
                </a:solidFill>
                <a:effectLst/>
              </a:defRPr>
            </a:lvl1pPr>
          </a:lstStyle>
          <a:p>
            <a:fld id="{1D8BD707-D9CF-40AE-B4C6-C98DA3205C09}" type="datetimeFigureOut">
              <a:rPr lang="en-US" smtClean="0"/>
              <a:t>8/27/2026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9057016" y="6343956"/>
            <a:ext cx="348731" cy="365125"/>
          </a:xfrm>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1771723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7775" y="4162318"/>
            <a:ext cx="2474025" cy="1892808"/>
          </a:xfrm>
        </p:spPr>
        <p:txBody>
          <a:bodyPr vert="horz" lIns="91440" tIns="45720" rIns="91440" bIns="45720" rtlCol="0" anchor="t">
            <a:normAutofit/>
          </a:bodyPr>
          <a:lstStyle>
            <a:lvl1pPr>
              <a:defRPr lang="en-US" sz="2031"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9906000" cy="377827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AU"/>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349426" y="4162318"/>
            <a:ext cx="6061274" cy="2091525"/>
          </a:xfrm>
        </p:spPr>
        <p:txBody>
          <a:bodyPr vert="horz" lIns="91440" tIns="45720" rIns="91440" bIns="45720" rtlCol="0">
            <a:normAutofit/>
          </a:bodyPr>
          <a:lstStyle>
            <a:lvl1pPr marL="0" indent="0">
              <a:buNone/>
              <a:defRPr lang="en-US" dirty="0"/>
            </a:lvl1pPr>
            <a:lvl2pPr marL="185749" indent="0">
              <a:buNone/>
              <a:defRPr lang="en-US" dirty="0"/>
            </a:lvl2pPr>
            <a:lvl3pPr marL="371498" indent="0">
              <a:buNone/>
              <a:defRPr lang="en-US" dirty="0"/>
            </a:lvl3pPr>
            <a:lvl4pPr marL="557247" indent="0">
              <a:buNone/>
              <a:defRPr lang="en-US" dirty="0"/>
            </a:lvl4pPr>
            <a:lvl5pPr marL="742996"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35290601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7776" y="559341"/>
            <a:ext cx="8912925" cy="932688"/>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97776" y="1912399"/>
            <a:ext cx="3767781" cy="42076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97776" y="6343956"/>
            <a:ext cx="2147382" cy="365125"/>
          </a:xfrm>
        </p:spPr>
        <p:txBody>
          <a:bodyPr/>
          <a:lstStyle/>
          <a:p>
            <a:endParaRPr lang="en-AU"/>
          </a:p>
        </p:txBody>
      </p:sp>
      <p:sp>
        <p:nvSpPr>
          <p:cNvPr id="5" name="Picture Placeholder 4">
            <a:extLst>
              <a:ext uri="{FF2B5EF4-FFF2-40B4-BE49-F238E27FC236}">
                <a16:creationId xmlns:a16="http://schemas.microsoft.com/office/drawing/2014/main" id="{EC8422D5-19BC-1CA0-FD0B-D86260BAA322}"/>
              </a:ext>
            </a:extLst>
          </p:cNvPr>
          <p:cNvSpPr>
            <a:spLocks noGrp="1"/>
          </p:cNvSpPr>
          <p:nvPr>
            <p:ph type="pic" sz="quarter" idx="18" hasCustomPrompt="1"/>
          </p:nvPr>
        </p:nvSpPr>
        <p:spPr>
          <a:xfrm>
            <a:off x="4661492" y="1912939"/>
            <a:ext cx="4665369" cy="4224337"/>
          </a:xfrm>
          <a:blipFill>
            <a:blip r:embed="rId2">
              <a:alphaModFix amt="60000"/>
            </a:blip>
            <a:stretch>
              <a:fillRect/>
            </a:stretch>
          </a:blipFill>
        </p:spPr>
        <p:txBody>
          <a:bodyPr/>
          <a:lstStyle>
            <a:lvl1pPr marL="0" indent="0">
              <a:buNone/>
              <a:defRPr/>
            </a:lvl1pPr>
          </a:lstStyle>
          <a:p>
            <a:r>
              <a:rPr lang="en-US" dirty="0"/>
              <a:t> </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7870359" y="6343956"/>
            <a:ext cx="1177879" cy="365125"/>
          </a:xfrm>
        </p:spPr>
        <p:txBody>
          <a:bodyPr/>
          <a:lstStyle/>
          <a:p>
            <a:fld id="{1D8BD707-D9CF-40AE-B4C6-C98DA3205C09}" type="datetimeFigureOut">
              <a:rPr lang="en-US" smtClean="0"/>
              <a:t>8/27/2026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9048238" y="6343956"/>
            <a:ext cx="359986" cy="365125"/>
          </a:xfrm>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3301691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7776" y="706802"/>
            <a:ext cx="3796475" cy="126948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85381" y="2173850"/>
            <a:ext cx="3708870" cy="3963682"/>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AU"/>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798270" y="732156"/>
            <a:ext cx="4612431" cy="54053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20061565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umber Lar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990600" y="4893734"/>
            <a:ext cx="7931680" cy="1059806"/>
          </a:xfrm>
        </p:spPr>
        <p:txBody>
          <a:bodyPr anchor="ctr">
            <a:normAutofit/>
          </a:bodyPr>
          <a:lstStyle>
            <a:lvl1pPr algn="ctr">
              <a:lnSpc>
                <a:spcPct val="110000"/>
              </a:lnSpc>
              <a:defRPr sz="2113" b="0">
                <a:solidFill>
                  <a:schemeClr val="tx1"/>
                </a:solidFill>
                <a:latin typeface="+mn-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668655" y="484095"/>
            <a:ext cx="8566214" cy="4536141"/>
          </a:xfrm>
        </p:spPr>
        <p:txBody>
          <a:bodyPr anchor="b">
            <a:normAutofit/>
          </a:bodyPr>
          <a:lstStyle>
            <a:lvl1pPr marL="0" indent="0" algn="ctr">
              <a:lnSpc>
                <a:spcPct val="90000"/>
              </a:lnSpc>
              <a:buNone/>
              <a:defRPr sz="21939" b="1">
                <a:solidFill>
                  <a:schemeClr val="tx1"/>
                </a:solidFill>
                <a:latin typeface="+mj-lt"/>
              </a:defRPr>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endParaRPr lang="en-AU"/>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1D8BD707-D9CF-40AE-B4C6-C98DA3205C09}" type="datetimeFigureOut">
              <a:rPr lang="en-US" smtClean="0"/>
              <a:t>8/27/2026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B6F15528-21DE-4FAA-801E-634DDDAF4B2B}" type="slidenum">
              <a:rPr lang="en-AU" smtClean="0"/>
              <a:t>‹#›</a:t>
            </a:fld>
            <a:endParaRPr lang="en-AU"/>
          </a:p>
        </p:txBody>
      </p:sp>
    </p:spTree>
    <p:extLst>
      <p:ext uri="{BB962C8B-B14F-4D97-AF65-F5344CB8AC3E}">
        <p14:creationId xmlns:p14="http://schemas.microsoft.com/office/powerpoint/2010/main" val="2787465496"/>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97776" y="1709862"/>
            <a:ext cx="8907971" cy="451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AU"/>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2618306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497776" y="-1133856"/>
            <a:ext cx="8655368"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8153" y="42335"/>
            <a:ext cx="9357594" cy="6172200"/>
          </a:xfrm>
        </p:spPr>
        <p:txBody>
          <a:bodyPr anchor="t">
            <a:normAutofit/>
          </a:bodyPr>
          <a:lstStyle>
            <a:lvl1pPr marL="0" indent="0">
              <a:lnSpc>
                <a:spcPct val="90000"/>
              </a:lnSpc>
              <a:buNone/>
              <a:defRPr sz="6500" b="1"/>
            </a:lvl1pPr>
            <a:lvl2pPr marL="185749" indent="0">
              <a:lnSpc>
                <a:spcPct val="90000"/>
              </a:lnSpc>
              <a:buNone/>
              <a:defRPr sz="5850" b="1"/>
            </a:lvl2pPr>
            <a:lvl3pPr marL="371498" indent="0">
              <a:lnSpc>
                <a:spcPct val="90000"/>
              </a:lnSpc>
              <a:buNone/>
              <a:defRPr sz="5363" b="1"/>
            </a:lvl3pPr>
            <a:lvl4pPr marL="557247" indent="0">
              <a:lnSpc>
                <a:spcPct val="90000"/>
              </a:lnSpc>
              <a:buNone/>
              <a:defRPr sz="4875" b="1"/>
            </a:lvl4pPr>
            <a:lvl5pPr marL="742996" indent="0">
              <a:lnSpc>
                <a:spcPct val="90000"/>
              </a:lnSpc>
              <a:buNone/>
              <a:defRPr sz="4388"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AU"/>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3893073845"/>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218438" y="5029200"/>
            <a:ext cx="7474077" cy="640080"/>
          </a:xfrm>
        </p:spPr>
        <p:txBody>
          <a:bodyPr anchor="ctr">
            <a:normAutofit/>
          </a:bodyPr>
          <a:lstStyle>
            <a:lvl1pPr>
              <a:lnSpc>
                <a:spcPct val="120000"/>
              </a:lnSpc>
              <a:defRPr sz="1625" spc="0">
                <a:solidFill>
                  <a:schemeClr val="accent1">
                    <a:lumMod val="75000"/>
                  </a:schemeClr>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218438" y="1188720"/>
            <a:ext cx="7474077" cy="3332480"/>
          </a:xfrm>
        </p:spPr>
        <p:txBody>
          <a:bodyPr anchor="ctr">
            <a:normAutofit/>
          </a:bodyPr>
          <a:lstStyle>
            <a:lvl1pPr marL="133739" indent="-133739">
              <a:lnSpc>
                <a:spcPct val="100000"/>
              </a:lnSpc>
              <a:spcBef>
                <a:spcPts val="0"/>
              </a:spcBef>
              <a:buNone/>
              <a:defRPr sz="3900">
                <a:latin typeface="+mj-lt"/>
              </a:defRPr>
            </a:lvl1pPr>
          </a:lstStyle>
          <a:p>
            <a:pPr lvl="0"/>
            <a:r>
              <a:rPr lang="en-US" dirty="0"/>
              <a:t>Click to edit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AU"/>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548689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7777" y="512064"/>
            <a:ext cx="8727186" cy="969264"/>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497880" y="1825626"/>
            <a:ext cx="412337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AU"/>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5101333" y="1825626"/>
            <a:ext cx="412363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16367266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95300" y="512064"/>
            <a:ext cx="8730953" cy="969264"/>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95300" y="1685736"/>
            <a:ext cx="4123373" cy="559834"/>
          </a:xfrm>
        </p:spPr>
        <p:txBody>
          <a:bodyPr anchor="b">
            <a:normAutofit/>
          </a:bodyPr>
          <a:lstStyle>
            <a:lvl1pPr marL="0" indent="0">
              <a:lnSpc>
                <a:spcPct val="90000"/>
              </a:lnSpc>
              <a:buNone/>
              <a:defRPr sz="1300" b="1" cap="all" baseline="0"/>
            </a:lvl1pPr>
            <a:lvl2pPr marL="371498" indent="0">
              <a:buNone/>
              <a:defRPr sz="1625" b="1"/>
            </a:lvl2pPr>
            <a:lvl3pPr marL="742996" indent="0">
              <a:buNone/>
              <a:defRPr sz="1463" b="1"/>
            </a:lvl3pPr>
            <a:lvl4pPr marL="1114494" indent="0">
              <a:buNone/>
              <a:defRPr sz="1300" b="1"/>
            </a:lvl4pPr>
            <a:lvl5pPr marL="1485991" indent="0">
              <a:buNone/>
              <a:defRPr sz="1300" b="1"/>
            </a:lvl5pPr>
            <a:lvl6pPr marL="1857489" indent="0">
              <a:buNone/>
              <a:defRPr sz="1300" b="1"/>
            </a:lvl6pPr>
            <a:lvl7pPr marL="2228987" indent="0">
              <a:buNone/>
              <a:defRPr sz="1300" b="1"/>
            </a:lvl7pPr>
            <a:lvl8pPr marL="2600485" indent="0">
              <a:buNone/>
              <a:defRPr sz="1300" b="1"/>
            </a:lvl8pPr>
            <a:lvl9pPr marL="2971983" indent="0">
              <a:buNone/>
              <a:defRPr sz="13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495300" y="2387600"/>
            <a:ext cx="4123631"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AU"/>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5102880" y="1685736"/>
            <a:ext cx="4123373" cy="559834"/>
          </a:xfrm>
        </p:spPr>
        <p:txBody>
          <a:bodyPr anchor="b">
            <a:normAutofit/>
          </a:bodyPr>
          <a:lstStyle>
            <a:lvl1pPr marL="0" indent="0">
              <a:lnSpc>
                <a:spcPct val="90000"/>
              </a:lnSpc>
              <a:buNone/>
              <a:defRPr sz="1300" b="1" cap="all" baseline="0"/>
            </a:lvl1pPr>
            <a:lvl2pPr marL="371498" indent="0">
              <a:buNone/>
              <a:defRPr sz="1625" b="1"/>
            </a:lvl2pPr>
            <a:lvl3pPr marL="742996" indent="0">
              <a:buNone/>
              <a:defRPr sz="1463" b="1"/>
            </a:lvl3pPr>
            <a:lvl4pPr marL="1114494" indent="0">
              <a:buNone/>
              <a:defRPr sz="1300" b="1"/>
            </a:lvl4pPr>
            <a:lvl5pPr marL="1485991" indent="0">
              <a:buNone/>
              <a:defRPr sz="1300" b="1"/>
            </a:lvl5pPr>
            <a:lvl6pPr marL="1857489" indent="0">
              <a:buNone/>
              <a:defRPr sz="1300" b="1"/>
            </a:lvl6pPr>
            <a:lvl7pPr marL="2228987" indent="0">
              <a:buNone/>
              <a:defRPr sz="1300" b="1"/>
            </a:lvl7pPr>
            <a:lvl8pPr marL="2600485" indent="0">
              <a:buNone/>
              <a:defRPr sz="1300" b="1"/>
            </a:lvl8pPr>
            <a:lvl9pPr marL="2971983" indent="0">
              <a:buNone/>
              <a:defRPr sz="13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5102364" y="2387600"/>
            <a:ext cx="4123889"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4561138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97776" y="512064"/>
            <a:ext cx="8907971" cy="969264"/>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AU"/>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36793965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AU"/>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19246073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92868" y="89808"/>
            <a:ext cx="9312878" cy="2514600"/>
          </a:xfrm>
        </p:spPr>
        <p:txBody>
          <a:bodyPr anchor="t">
            <a:normAutofit/>
          </a:bodyPr>
          <a:lstStyle>
            <a:lvl1pPr>
              <a:defRPr sz="585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97880" y="3118757"/>
            <a:ext cx="8907867" cy="2620736"/>
          </a:xfrm>
        </p:spPr>
        <p:txBody>
          <a:bodyPr/>
          <a:lstStyle>
            <a:lvl1pPr marL="0" indent="0">
              <a:buNone/>
              <a:defRPr/>
            </a:lvl1pPr>
            <a:lvl2pPr marL="185749" indent="0">
              <a:buNone/>
              <a:defRPr/>
            </a:lvl2pPr>
            <a:lvl3pPr marL="371498" indent="0">
              <a:buNone/>
              <a:defRPr/>
            </a:lvl3pPr>
            <a:lvl4pPr marL="557247" indent="0">
              <a:buNone/>
              <a:defRPr/>
            </a:lvl4pPr>
            <a:lvl5pPr marL="742996"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AU"/>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409152905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97776" y="1627318"/>
            <a:ext cx="6849998" cy="1842020"/>
          </a:xfrm>
        </p:spPr>
        <p:txBody>
          <a:bodyPr anchor="b">
            <a:noAutofit/>
          </a:bodyPr>
          <a:lstStyle>
            <a:lvl1pPr>
              <a:defRPr sz="585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97880" y="3622674"/>
            <a:ext cx="6849894" cy="1608008"/>
          </a:xfrm>
        </p:spPr>
        <p:txBody>
          <a:bodyPr>
            <a:normAutofit/>
          </a:bodyPr>
          <a:lstStyle>
            <a:lvl1pPr marL="0" indent="0">
              <a:buNone/>
              <a:defRPr sz="1463"/>
            </a:lvl1pPr>
            <a:lvl2pPr marL="185749" indent="0">
              <a:buNone/>
              <a:defRPr sz="1300"/>
            </a:lvl2pPr>
            <a:lvl3pPr marL="371498" indent="0">
              <a:buNone/>
              <a:defRPr sz="1138"/>
            </a:lvl3pPr>
            <a:lvl4pPr marL="557247" indent="0">
              <a:buNone/>
              <a:defRPr sz="1138"/>
            </a:lvl4pPr>
            <a:lvl5pPr marL="742996" indent="0">
              <a:buNone/>
              <a:defRPr sz="97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AU"/>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3860532879"/>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862645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63" b="0" i="0">
                <a:solidFill>
                  <a:srgbClr val="4167EF"/>
                </a:solidFill>
                <a:latin typeface="Verdana"/>
                <a:cs typeface="Verdana"/>
              </a:defRPr>
            </a:lvl1pPr>
          </a:lstStyle>
          <a:p>
            <a:endParaRPr/>
          </a:p>
        </p:txBody>
      </p:sp>
      <p:sp>
        <p:nvSpPr>
          <p:cNvPr id="3" name="Holder 3"/>
          <p:cNvSpPr>
            <a:spLocks noGrp="1"/>
          </p:cNvSpPr>
          <p:nvPr>
            <p:ph sz="half" idx="2"/>
          </p:nvPr>
        </p:nvSpPr>
        <p:spPr>
          <a:xfrm>
            <a:off x="495300" y="1577340"/>
            <a:ext cx="4309110" cy="1926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01590" y="1577340"/>
            <a:ext cx="4309110" cy="1926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30450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75192" y="1411359"/>
            <a:ext cx="3159333" cy="2845567"/>
          </a:xfrm>
        </p:spPr>
        <p:txBody>
          <a:bodyPr vert="horz" lIns="91440" tIns="45720" rIns="91440" bIns="45720" rtlCol="0" anchor="b">
            <a:normAutofit/>
          </a:bodyPr>
          <a:lstStyle>
            <a:lvl1pPr>
              <a:defRPr lang="en-US" sz="3575"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375191" y="4403040"/>
            <a:ext cx="3159333" cy="1123122"/>
          </a:xfrm>
        </p:spPr>
        <p:txBody>
          <a:bodyPr vert="horz" lIns="91440" tIns="45720" rIns="91440" bIns="45720" rtlCol="0">
            <a:normAutofit/>
          </a:bodyPr>
          <a:lstStyle>
            <a:lvl1pPr marL="0" indent="0">
              <a:buNone/>
              <a:defRPr lang="en-US" sz="1300" dirty="0"/>
            </a:lvl1pPr>
          </a:lstStyle>
          <a:p>
            <a:pPr lvl="0"/>
            <a:r>
              <a:rPr lang="en-US"/>
              <a:t>Click to edit Master subtitle style</a:t>
            </a:r>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1" y="0"/>
            <a:ext cx="6032221"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375190" y="6343956"/>
            <a:ext cx="1706642" cy="365125"/>
          </a:xfrm>
        </p:spPr>
        <p:txBody>
          <a:bodyPr/>
          <a:lstStyle/>
          <a:p>
            <a:endParaRPr lang="en-AU"/>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936381" y="6343956"/>
            <a:ext cx="1198570" cy="365125"/>
          </a:xfrm>
        </p:spPr>
        <p:txBody>
          <a:bodyPr/>
          <a:lstStyle>
            <a:lvl1pPr>
              <a:defRPr>
                <a:solidFill>
                  <a:schemeClr val="tx1"/>
                </a:solidFill>
                <a:effectLst/>
              </a:defRPr>
            </a:lvl1pPr>
          </a:lstStyle>
          <a:p>
            <a:fld id="{1D8BD707-D9CF-40AE-B4C6-C98DA3205C09}" type="datetimeFigureOut">
              <a:rPr lang="en-US" smtClean="0"/>
              <a:t>8/27/2026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9178054" y="6343956"/>
            <a:ext cx="348731" cy="365125"/>
          </a:xfrm>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3986140299"/>
      </p:ext>
    </p:extLst>
  </p:cSld>
  <p:clrMapOvr>
    <a:masterClrMapping/>
  </p:clrMapOvr>
  <p:extLst>
    <p:ext uri="{DCECCB84-F9BA-43D5-87BE-67443E8EF086}">
      <p15:sldGuideLst xmlns:p15="http://schemas.microsoft.com/office/powerpoint/2012/main">
        <p15:guide id="5" orient="horz" pos="1440" userDrawn="1">
          <p15:clr>
            <a:srgbClr val="FBAE40"/>
          </p15:clr>
        </p15:guide>
        <p15:guide id="6" pos="20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97776" y="1143001"/>
            <a:ext cx="7055550" cy="3095149"/>
          </a:xfrm>
        </p:spPr>
        <p:txBody>
          <a:bodyPr vert="horz" lIns="91440" tIns="45720" rIns="91440" bIns="45720" rtlCol="0" anchor="b">
            <a:normAutofit/>
          </a:bodyPr>
          <a:lstStyle>
            <a:lvl1pPr>
              <a:defRPr lang="en-US" sz="4875"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97776" y="4498848"/>
            <a:ext cx="5591184" cy="1014984"/>
          </a:xfrm>
        </p:spPr>
        <p:txBody>
          <a:bodyPr vert="horz" lIns="91440" tIns="45720" rIns="91440" bIns="45720" rtlCol="0">
            <a:normAutofit/>
          </a:bodyPr>
          <a:lstStyle>
            <a:lvl1pPr marL="0" indent="0">
              <a:buNone/>
              <a:defRPr lang="en-US" sz="1463" dirty="0"/>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97776" y="6343956"/>
            <a:ext cx="2279392" cy="365125"/>
          </a:xfrm>
        </p:spPr>
        <p:txBody>
          <a:bodyPr/>
          <a:lstStyle/>
          <a:p>
            <a:endParaRPr lang="en-AU"/>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679976" y="6343956"/>
            <a:ext cx="2335990" cy="365125"/>
          </a:xfrm>
        </p:spPr>
        <p:txBody>
          <a:bodyPr/>
          <a:lstStyle/>
          <a:p>
            <a:fld id="{1D8BD707-D9CF-40AE-B4C6-C98DA3205C09}" type="datetimeFigureOut">
              <a:rPr lang="en-US" smtClean="0"/>
              <a:t>8/27/2026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3486642119"/>
      </p:ext>
    </p:extLst>
  </p:cSld>
  <p:clrMapOvr>
    <a:masterClrMapping/>
  </p:clrMapOvr>
  <p:extLst>
    <p:ext uri="{DCECCB84-F9BA-43D5-87BE-67443E8EF086}">
      <p15:sldGuideLst xmlns:p15="http://schemas.microsoft.com/office/powerpoint/2012/main">
        <p15:guide id="5" orient="horz" pos="1440" userDrawn="1">
          <p15:clr>
            <a:srgbClr val="FBAE40"/>
          </p15:clr>
        </p15:guide>
        <p15:guide id="6" pos="20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C53C90-8C33-0C80-CBD4-B3BEE604E231}"/>
              </a:ext>
            </a:extLst>
          </p:cNvPr>
          <p:cNvSpPr>
            <a:spLocks noGrp="1"/>
          </p:cNvSpPr>
          <p:nvPr>
            <p:ph type="title"/>
          </p:nvPr>
        </p:nvSpPr>
        <p:spPr>
          <a:xfrm>
            <a:off x="90803" y="1869104"/>
            <a:ext cx="7586347" cy="4906929"/>
          </a:xfrm>
        </p:spPr>
        <p:txBody>
          <a:bodyPr>
            <a:normAutofit/>
          </a:bodyPr>
          <a:lstStyle>
            <a:lvl1pPr>
              <a:defRPr sz="6013"/>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97776" y="137389"/>
            <a:ext cx="2279392" cy="365125"/>
          </a:xfrm>
        </p:spPr>
        <p:txBody>
          <a:bodyPr/>
          <a:lstStyle/>
          <a:p>
            <a:endParaRPr lang="en-AU"/>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226318" y="137389"/>
            <a:ext cx="1789648" cy="365125"/>
          </a:xfrm>
        </p:spPr>
        <p:txBody>
          <a:bodyPr/>
          <a:lstStyle/>
          <a:p>
            <a:fld id="{1D8BD707-D9CF-40AE-B4C6-C98DA3205C09}" type="datetimeFigureOut">
              <a:rPr lang="en-US" smtClean="0"/>
              <a:t>8/27/2026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9057016" y="137389"/>
            <a:ext cx="348731" cy="365125"/>
          </a:xfrm>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26655072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1440" userDrawn="1">
          <p15:clr>
            <a:srgbClr val="FBAE40"/>
          </p15:clr>
        </p15:guide>
        <p15:guide id="6" pos="20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52903" y="105196"/>
            <a:ext cx="7331644" cy="2113392"/>
          </a:xfrm>
        </p:spPr>
        <p:txBody>
          <a:bodyPr anchor="t">
            <a:normAutofit/>
          </a:bodyPr>
          <a:lstStyle>
            <a:lvl1pPr>
              <a:defRPr sz="5850"/>
            </a:lvl1pPr>
          </a:lstStyle>
          <a:p>
            <a:r>
              <a:rPr lang="en-US" dirty="0"/>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97776" y="2484256"/>
            <a:ext cx="6879891" cy="3539514"/>
          </a:xfrm>
        </p:spPr>
        <p:txBody>
          <a:bodyPr>
            <a:normAutofit/>
          </a:bodyPr>
          <a:lstStyle>
            <a:lvl1pPr marL="371498" indent="-371498">
              <a:buFont typeface="+mj-lt"/>
              <a:buAutoNum type="arabicPeriod"/>
              <a:defRPr sz="1463"/>
            </a:lvl1pPr>
            <a:lvl2pPr marL="557247" indent="-371498">
              <a:buFont typeface="+mj-lt"/>
              <a:buAutoNum type="arabicPeriod"/>
              <a:defRPr sz="1300"/>
            </a:lvl2pPr>
            <a:lvl3pPr marL="650121" indent="-278623">
              <a:buFont typeface="+mj-lt"/>
              <a:buAutoNum type="arabicPeriod"/>
              <a:defRPr sz="1138"/>
            </a:lvl3pPr>
            <a:lvl4pPr marL="835870" indent="-278623">
              <a:buFont typeface="+mj-lt"/>
              <a:buAutoNum type="arabicPeriod"/>
              <a:defRPr sz="1138"/>
            </a:lvl4pPr>
            <a:lvl5pPr marL="1021619" indent="-278623">
              <a:buFont typeface="+mj-lt"/>
              <a:buAutoNum type="arabicPeriod"/>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AU"/>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1707550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3770821" y="73742"/>
            <a:ext cx="5576591" cy="2220726"/>
          </a:xfrm>
        </p:spPr>
        <p:txBody>
          <a:bodyPr anchor="t">
            <a:normAutofit/>
          </a:bodyPr>
          <a:lstStyle>
            <a:lvl1pPr>
              <a:defRPr sz="5850"/>
            </a:lvl1pPr>
          </a:lstStyle>
          <a:p>
            <a:r>
              <a:rPr lang="en-US" dirty="0"/>
              <a:t>Agenda</a:t>
            </a:r>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1" y="0"/>
            <a:ext cx="3709543" cy="6858000"/>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540251" y="2726268"/>
            <a:ext cx="4807162" cy="3436789"/>
          </a:xfrm>
        </p:spPr>
        <p:txBody>
          <a:bodyPr>
            <a:normAutofit/>
          </a:bodyPr>
          <a:lstStyle>
            <a:lvl1pPr marL="371498" indent="-371498">
              <a:buFont typeface="+mj-lt"/>
              <a:buAutoNum type="arabicPeriod"/>
              <a:defRPr sz="1625"/>
            </a:lvl1pPr>
            <a:lvl2pPr marL="464372" indent="-278623">
              <a:buFont typeface="+mj-lt"/>
              <a:buAutoNum type="arabicPeriod"/>
              <a:defRPr sz="1463"/>
            </a:lvl2pPr>
            <a:lvl3pPr marL="650121" indent="-278623">
              <a:buFont typeface="+mj-lt"/>
              <a:buAutoNum type="arabicPeriod"/>
              <a:defRPr sz="1300"/>
            </a:lvl3pPr>
            <a:lvl4pPr marL="835870" indent="-278623">
              <a:buFont typeface="+mj-lt"/>
              <a:buAutoNum type="arabicPeriod"/>
              <a:defRPr sz="1138"/>
            </a:lvl4pPr>
            <a:lvl5pPr>
              <a:buFont typeface="+mj-lt"/>
              <a:buAutoNum type="arabicPeriod"/>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540250" y="6343956"/>
            <a:ext cx="2425638" cy="365125"/>
          </a:xfrm>
        </p:spPr>
        <p:txBody>
          <a:bodyPr/>
          <a:lstStyle/>
          <a:p>
            <a:endParaRPr lang="en-AU"/>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47908" y="6343956"/>
            <a:ext cx="1261900" cy="365125"/>
          </a:xfrm>
        </p:spPr>
        <p:txBody>
          <a:bodyPr/>
          <a:lstStyle/>
          <a:p>
            <a:fld id="{1D8BD707-D9CF-40AE-B4C6-C98DA3205C09}" type="datetimeFigureOut">
              <a:rPr lang="en-US" smtClean="0"/>
              <a:t>8/27/2026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9057016" y="6343956"/>
            <a:ext cx="348731" cy="365125"/>
          </a:xfrm>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51314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99427" y="1388700"/>
            <a:ext cx="3187807" cy="4083580"/>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189260" y="1389135"/>
            <a:ext cx="4911879" cy="4083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AU"/>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51937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97775" y="707550"/>
            <a:ext cx="2721675" cy="2721451"/>
          </a:xfrm>
        </p:spPr>
        <p:txBody>
          <a:bodyPr vert="horz" lIns="91440" tIns="45720" rIns="91440" bIns="45720" rtlCol="0" anchor="t">
            <a:normAutofit/>
          </a:bodyPr>
          <a:lstStyle>
            <a:lvl1pPr>
              <a:defRPr lang="en-US" sz="2031"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3776663" y="708184"/>
            <a:ext cx="5629084" cy="55148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AU"/>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D8BD707-D9CF-40AE-B4C6-C98DA3205C09}" type="datetimeFigureOut">
              <a:rPr lang="en-US" smtClean="0"/>
              <a:t>8/27/2026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B6F15528-21DE-4FAA-801E-634DDDAF4B2B}" type="slidenum">
              <a:rPr lang="en-AU" smtClean="0"/>
              <a:t>‹#›</a:t>
            </a:fld>
            <a:endParaRPr lang="en-AU"/>
          </a:p>
        </p:txBody>
      </p:sp>
    </p:spTree>
    <p:extLst>
      <p:ext uri="{BB962C8B-B14F-4D97-AF65-F5344CB8AC3E}">
        <p14:creationId xmlns:p14="http://schemas.microsoft.com/office/powerpoint/2010/main" val="3424886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97777" y="514650"/>
            <a:ext cx="8907970" cy="97237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97776" y="1709862"/>
            <a:ext cx="8907971" cy="45137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497776" y="6343956"/>
            <a:ext cx="2279392" cy="365125"/>
          </a:xfrm>
          <a:prstGeom prst="rect">
            <a:avLst/>
          </a:prstGeom>
        </p:spPr>
        <p:txBody>
          <a:bodyPr vert="horz" lIns="91440" tIns="45720" rIns="91440" bIns="45720" rtlCol="0" anchor="ctr"/>
          <a:lstStyle>
            <a:lvl1pPr algn="l">
              <a:defRPr sz="650">
                <a:solidFill>
                  <a:schemeClr val="tx1"/>
                </a:solidFill>
              </a:defRPr>
            </a:lvl1pPr>
          </a:lstStyle>
          <a:p>
            <a:endParaRPr lang="en-AU"/>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7226318" y="6343956"/>
            <a:ext cx="1789648" cy="365125"/>
          </a:xfrm>
          <a:prstGeom prst="rect">
            <a:avLst/>
          </a:prstGeom>
        </p:spPr>
        <p:txBody>
          <a:bodyPr vert="horz" lIns="91440" tIns="45720" rIns="91440" bIns="45720" rtlCol="0" anchor="ctr"/>
          <a:lstStyle>
            <a:lvl1pPr algn="r">
              <a:defRPr sz="650">
                <a:solidFill>
                  <a:schemeClr val="tx1"/>
                </a:solidFill>
              </a:defRPr>
            </a:lvl1pPr>
          </a:lstStyle>
          <a:p>
            <a:fld id="{1D8BD707-D9CF-40AE-B4C6-C98DA3205C09}" type="datetimeFigureOut">
              <a:rPr lang="en-US" smtClean="0"/>
              <a:t>8/27/2026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9057016" y="6343956"/>
            <a:ext cx="348731" cy="365125"/>
          </a:xfrm>
          <a:prstGeom prst="rect">
            <a:avLst/>
          </a:prstGeom>
        </p:spPr>
        <p:txBody>
          <a:bodyPr vert="horz" lIns="91440" tIns="45720" rIns="91440" bIns="45720" rtlCol="0" anchor="ctr"/>
          <a:lstStyle>
            <a:lvl1pPr algn="r">
              <a:defRPr sz="650">
                <a:solidFill>
                  <a:schemeClr val="tx1"/>
                </a:solidFill>
              </a:defRPr>
            </a:lvl1pPr>
          </a:lstStyle>
          <a:p>
            <a:fld id="{B6F15528-21DE-4FAA-801E-634DDDAF4B2B}" type="slidenum">
              <a:rPr lang="en-AU" smtClean="0"/>
              <a:t>‹#›</a:t>
            </a:fld>
            <a:endParaRPr lang="en-AU"/>
          </a:p>
        </p:txBody>
      </p:sp>
    </p:spTree>
    <p:extLst>
      <p:ext uri="{BB962C8B-B14F-4D97-AF65-F5344CB8AC3E}">
        <p14:creationId xmlns:p14="http://schemas.microsoft.com/office/powerpoint/2010/main" val="140783187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Lst>
  <p:txStyles>
    <p:titleStyle>
      <a:lvl1pPr algn="l" defTabSz="742996" rtl="0" eaLnBrk="1" latinLnBrk="0" hangingPunct="1">
        <a:lnSpc>
          <a:spcPct val="95000"/>
        </a:lnSpc>
        <a:spcBef>
          <a:spcPct val="0"/>
        </a:spcBef>
        <a:buNone/>
        <a:defRPr sz="2275" b="1" kern="1200" spc="-24" baseline="0">
          <a:solidFill>
            <a:schemeClr val="tx1"/>
          </a:solidFill>
          <a:latin typeface="+mj-lt"/>
          <a:ea typeface="+mj-ea"/>
          <a:cs typeface="+mj-cs"/>
        </a:defRPr>
      </a:lvl1pPr>
    </p:titleStyle>
    <p:bodyStyle>
      <a:lvl1pPr marL="185749" indent="-185749" algn="l" defTabSz="742996" rtl="0" eaLnBrk="1" latinLnBrk="0" hangingPunct="1">
        <a:lnSpc>
          <a:spcPct val="120000"/>
        </a:lnSpc>
        <a:spcBef>
          <a:spcPts val="813"/>
        </a:spcBef>
        <a:buFont typeface="Arial" panose="020B0604020202020204" pitchFamily="34" charset="0"/>
        <a:buChar char="•"/>
        <a:defRPr sz="1138" kern="1200">
          <a:solidFill>
            <a:schemeClr val="tx1"/>
          </a:solidFill>
          <a:latin typeface="+mn-lt"/>
          <a:ea typeface="+mn-ea"/>
          <a:cs typeface="+mn-cs"/>
        </a:defRPr>
      </a:lvl1pPr>
      <a:lvl2pPr marL="371498" indent="-185749" algn="l" defTabSz="742996" rtl="0" eaLnBrk="1" latinLnBrk="0" hangingPunct="1">
        <a:lnSpc>
          <a:spcPct val="120000"/>
        </a:lnSpc>
        <a:spcBef>
          <a:spcPts val="406"/>
        </a:spcBef>
        <a:buFont typeface="Arial" panose="020B0604020202020204" pitchFamily="34" charset="0"/>
        <a:buChar char="•"/>
        <a:defRPr sz="1138" kern="1200">
          <a:solidFill>
            <a:schemeClr val="tx1"/>
          </a:solidFill>
          <a:latin typeface="+mn-lt"/>
          <a:ea typeface="+mn-ea"/>
          <a:cs typeface="+mn-cs"/>
        </a:defRPr>
      </a:lvl2pPr>
      <a:lvl3pPr marL="557247" indent="-185749" algn="l" defTabSz="742996" rtl="0" eaLnBrk="1" latinLnBrk="0" hangingPunct="1">
        <a:lnSpc>
          <a:spcPct val="120000"/>
        </a:lnSpc>
        <a:spcBef>
          <a:spcPts val="406"/>
        </a:spcBef>
        <a:buFont typeface="Arial" panose="020B0604020202020204" pitchFamily="34" charset="0"/>
        <a:buChar char="•"/>
        <a:defRPr sz="1138" kern="1200">
          <a:solidFill>
            <a:schemeClr val="tx1"/>
          </a:solidFill>
          <a:latin typeface="+mn-lt"/>
          <a:ea typeface="+mn-ea"/>
          <a:cs typeface="+mn-cs"/>
        </a:defRPr>
      </a:lvl3pPr>
      <a:lvl4pPr marL="742996" indent="-185749" algn="l" defTabSz="742996" rtl="0" eaLnBrk="1" latinLnBrk="0" hangingPunct="1">
        <a:lnSpc>
          <a:spcPct val="120000"/>
        </a:lnSpc>
        <a:spcBef>
          <a:spcPts val="406"/>
        </a:spcBef>
        <a:buFont typeface="Arial" panose="020B0604020202020204" pitchFamily="34" charset="0"/>
        <a:buChar char="•"/>
        <a:defRPr sz="1138" kern="1200">
          <a:solidFill>
            <a:schemeClr val="tx1"/>
          </a:solidFill>
          <a:latin typeface="+mn-lt"/>
          <a:ea typeface="+mn-ea"/>
          <a:cs typeface="+mn-cs"/>
        </a:defRPr>
      </a:lvl4pPr>
      <a:lvl5pPr marL="928745" indent="-185749" algn="l" defTabSz="742996" rtl="0" eaLnBrk="1" latinLnBrk="0" hangingPunct="1">
        <a:lnSpc>
          <a:spcPct val="120000"/>
        </a:lnSpc>
        <a:spcBef>
          <a:spcPts val="406"/>
        </a:spcBef>
        <a:buFont typeface="Arial" panose="020B0604020202020204" pitchFamily="34" charset="0"/>
        <a:buChar char="•"/>
        <a:defRPr sz="1138" kern="1200">
          <a:solidFill>
            <a:schemeClr val="tx1"/>
          </a:solidFill>
          <a:latin typeface="+mn-lt"/>
          <a:ea typeface="+mn-ea"/>
          <a:cs typeface="+mn-cs"/>
        </a:defRPr>
      </a:lvl5pPr>
      <a:lvl6pPr marL="2043238" indent="-185749" algn="l" defTabSz="742996"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736" indent="-185749" algn="l" defTabSz="742996"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234" indent="-185749" algn="l" defTabSz="742996"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732" indent="-185749" algn="l" defTabSz="742996"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96" rtl="0" eaLnBrk="1" latinLnBrk="0" hangingPunct="1">
        <a:defRPr sz="1463" kern="1200">
          <a:solidFill>
            <a:schemeClr val="tx1"/>
          </a:solidFill>
          <a:latin typeface="+mn-lt"/>
          <a:ea typeface="+mn-ea"/>
          <a:cs typeface="+mn-cs"/>
        </a:defRPr>
      </a:lvl1pPr>
      <a:lvl2pPr marL="371498" algn="l" defTabSz="742996" rtl="0" eaLnBrk="1" latinLnBrk="0" hangingPunct="1">
        <a:defRPr sz="1463" kern="1200">
          <a:solidFill>
            <a:schemeClr val="tx1"/>
          </a:solidFill>
          <a:latin typeface="+mn-lt"/>
          <a:ea typeface="+mn-ea"/>
          <a:cs typeface="+mn-cs"/>
        </a:defRPr>
      </a:lvl2pPr>
      <a:lvl3pPr marL="742996" algn="l" defTabSz="742996" rtl="0" eaLnBrk="1" latinLnBrk="0" hangingPunct="1">
        <a:defRPr sz="1463" kern="1200">
          <a:solidFill>
            <a:schemeClr val="tx1"/>
          </a:solidFill>
          <a:latin typeface="+mn-lt"/>
          <a:ea typeface="+mn-ea"/>
          <a:cs typeface="+mn-cs"/>
        </a:defRPr>
      </a:lvl3pPr>
      <a:lvl4pPr marL="1114494" algn="l" defTabSz="742996" rtl="0" eaLnBrk="1" latinLnBrk="0" hangingPunct="1">
        <a:defRPr sz="1463" kern="1200">
          <a:solidFill>
            <a:schemeClr val="tx1"/>
          </a:solidFill>
          <a:latin typeface="+mn-lt"/>
          <a:ea typeface="+mn-ea"/>
          <a:cs typeface="+mn-cs"/>
        </a:defRPr>
      </a:lvl4pPr>
      <a:lvl5pPr marL="1485991" algn="l" defTabSz="742996" rtl="0" eaLnBrk="1" latinLnBrk="0" hangingPunct="1">
        <a:defRPr sz="1463" kern="1200">
          <a:solidFill>
            <a:schemeClr val="tx1"/>
          </a:solidFill>
          <a:latin typeface="+mn-lt"/>
          <a:ea typeface="+mn-ea"/>
          <a:cs typeface="+mn-cs"/>
        </a:defRPr>
      </a:lvl5pPr>
      <a:lvl6pPr marL="1857489" algn="l" defTabSz="742996" rtl="0" eaLnBrk="1" latinLnBrk="0" hangingPunct="1">
        <a:defRPr sz="1463" kern="1200">
          <a:solidFill>
            <a:schemeClr val="tx1"/>
          </a:solidFill>
          <a:latin typeface="+mn-lt"/>
          <a:ea typeface="+mn-ea"/>
          <a:cs typeface="+mn-cs"/>
        </a:defRPr>
      </a:lvl6pPr>
      <a:lvl7pPr marL="2228987" algn="l" defTabSz="742996" rtl="0" eaLnBrk="1" latinLnBrk="0" hangingPunct="1">
        <a:defRPr sz="1463" kern="1200">
          <a:solidFill>
            <a:schemeClr val="tx1"/>
          </a:solidFill>
          <a:latin typeface="+mn-lt"/>
          <a:ea typeface="+mn-ea"/>
          <a:cs typeface="+mn-cs"/>
        </a:defRPr>
      </a:lvl7pPr>
      <a:lvl8pPr marL="2600485" algn="l" defTabSz="742996" rtl="0" eaLnBrk="1" latinLnBrk="0" hangingPunct="1">
        <a:defRPr sz="1463" kern="1200">
          <a:solidFill>
            <a:schemeClr val="tx1"/>
          </a:solidFill>
          <a:latin typeface="+mn-lt"/>
          <a:ea typeface="+mn-ea"/>
          <a:cs typeface="+mn-cs"/>
        </a:defRPr>
      </a:lvl8pPr>
      <a:lvl9pPr marL="2971983" algn="l" defTabSz="742996"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1440" userDrawn="1">
          <p15:clr>
            <a:srgbClr val="F26B43"/>
          </p15:clr>
        </p15:guide>
        <p15:guide id="8" pos="2080" userDrawn="1">
          <p15:clr>
            <a:srgbClr val="F26B43"/>
          </p15:clr>
        </p15:guide>
        <p15:guide id="9" pos="3952" userDrawn="1">
          <p15:clr>
            <a:srgbClr val="F26B43"/>
          </p15:clr>
        </p15:guide>
        <p15:guide id="10" pos="2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9.xml"/><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object 5"/>
          <p:cNvSpPr/>
          <p:nvPr/>
        </p:nvSpPr>
        <p:spPr>
          <a:xfrm>
            <a:off x="3317226" y="0"/>
            <a:ext cx="6604014" cy="6857999"/>
          </a:xfrm>
          <a:custGeom>
            <a:avLst/>
            <a:gdLst/>
            <a:ahLst/>
            <a:cxnLst/>
            <a:rect l="l" t="t" r="r" b="b"/>
            <a:pathLst>
              <a:path w="6605905" h="10287000">
                <a:moveTo>
                  <a:pt x="6605878" y="10287000"/>
                </a:moveTo>
                <a:lnTo>
                  <a:pt x="0" y="10287000"/>
                </a:lnTo>
                <a:lnTo>
                  <a:pt x="0" y="0"/>
                </a:lnTo>
                <a:lnTo>
                  <a:pt x="6605878" y="0"/>
                </a:lnTo>
                <a:lnTo>
                  <a:pt x="6605878" y="10287000"/>
                </a:lnTo>
                <a:close/>
              </a:path>
            </a:pathLst>
          </a:custGeom>
          <a:solidFill>
            <a:srgbClr val="0000CC"/>
          </a:solidFill>
          <a:ln>
            <a:solidFill>
              <a:srgbClr val="0000CC"/>
            </a:solidFill>
          </a:ln>
        </p:spPr>
        <p:txBody>
          <a:bodyPr wrap="square" lIns="0" tIns="0" rIns="0" bIns="0" rtlCol="0"/>
          <a:lstStyle/>
          <a:p>
            <a:endParaRPr sz="572" dirty="0"/>
          </a:p>
        </p:txBody>
      </p:sp>
      <p:sp>
        <p:nvSpPr>
          <p:cNvPr id="3" name="object 3"/>
          <p:cNvSpPr txBox="1"/>
          <p:nvPr/>
        </p:nvSpPr>
        <p:spPr>
          <a:xfrm>
            <a:off x="3711667" y="5473864"/>
            <a:ext cx="6162716" cy="610584"/>
          </a:xfrm>
          <a:prstGeom prst="rect">
            <a:avLst/>
          </a:prstGeom>
        </p:spPr>
        <p:txBody>
          <a:bodyPr vert="horz" wrap="square" lIns="0" tIns="6191" rIns="0" bIns="0" rtlCol="0">
            <a:spAutoFit/>
          </a:bodyPr>
          <a:lstStyle/>
          <a:p>
            <a:pPr marL="6880">
              <a:spcBef>
                <a:spcPts val="49"/>
              </a:spcBef>
            </a:pPr>
            <a:r>
              <a:rPr sz="3927" spc="43" dirty="0">
                <a:solidFill>
                  <a:schemeClr val="bg1"/>
                </a:solidFill>
                <a:latin typeface="Verdana"/>
                <a:cs typeface="Verdana"/>
              </a:rPr>
              <a:t>Annual</a:t>
            </a:r>
            <a:r>
              <a:rPr sz="3927" spc="-409" dirty="0">
                <a:solidFill>
                  <a:schemeClr val="bg1"/>
                </a:solidFill>
                <a:latin typeface="Verdana"/>
                <a:cs typeface="Verdana"/>
              </a:rPr>
              <a:t> </a:t>
            </a:r>
            <a:r>
              <a:rPr sz="3927" spc="114" dirty="0">
                <a:solidFill>
                  <a:schemeClr val="bg1"/>
                </a:solidFill>
                <a:latin typeface="Verdana"/>
                <a:cs typeface="Verdana"/>
              </a:rPr>
              <a:t>Report</a:t>
            </a:r>
            <a:r>
              <a:rPr sz="3927" spc="-409" dirty="0">
                <a:solidFill>
                  <a:schemeClr val="bg1"/>
                </a:solidFill>
                <a:latin typeface="Verdana"/>
                <a:cs typeface="Verdana"/>
              </a:rPr>
              <a:t> </a:t>
            </a:r>
            <a:r>
              <a:rPr lang="en-AU" sz="3927" spc="-11" dirty="0">
                <a:solidFill>
                  <a:schemeClr val="bg1"/>
                </a:solidFill>
                <a:latin typeface="Verdana"/>
                <a:cs typeface="Verdana"/>
              </a:rPr>
              <a:t>2025-</a:t>
            </a:r>
            <a:r>
              <a:rPr sz="3927" spc="-11" dirty="0">
                <a:solidFill>
                  <a:schemeClr val="bg1"/>
                </a:solidFill>
                <a:latin typeface="Verdana"/>
                <a:cs typeface="Verdana"/>
              </a:rPr>
              <a:t>2</a:t>
            </a:r>
            <a:r>
              <a:rPr lang="en-US" sz="3927" spc="-11" dirty="0">
                <a:solidFill>
                  <a:schemeClr val="bg1"/>
                </a:solidFill>
                <a:latin typeface="Verdana"/>
                <a:cs typeface="Verdana"/>
              </a:rPr>
              <a:t>6</a:t>
            </a:r>
            <a:endParaRPr sz="3927" dirty="0">
              <a:solidFill>
                <a:schemeClr val="bg1"/>
              </a:solidFill>
              <a:latin typeface="Verdana"/>
              <a:cs typeface="Verdana"/>
            </a:endParaRPr>
          </a:p>
        </p:txBody>
      </p:sp>
      <p:sp>
        <p:nvSpPr>
          <p:cNvPr id="8" name="object 8"/>
          <p:cNvSpPr txBox="1"/>
          <p:nvPr/>
        </p:nvSpPr>
        <p:spPr>
          <a:xfrm>
            <a:off x="371475" y="4739748"/>
            <a:ext cx="2579344" cy="1237732"/>
          </a:xfrm>
          <a:prstGeom prst="rect">
            <a:avLst/>
          </a:prstGeom>
        </p:spPr>
        <p:txBody>
          <a:bodyPr vert="horz" wrap="square" lIns="0" tIns="19262" rIns="0" bIns="0" rtlCol="0">
            <a:spAutoFit/>
          </a:bodyPr>
          <a:lstStyle/>
          <a:p>
            <a:pPr marL="6880" marR="2752">
              <a:lnSpc>
                <a:spcPts val="1907"/>
              </a:lnSpc>
              <a:spcBef>
                <a:spcPts val="152"/>
              </a:spcBef>
            </a:pPr>
            <a:r>
              <a:rPr sz="1625" spc="27" dirty="0">
                <a:solidFill>
                  <a:srgbClr val="0000CC"/>
                </a:solidFill>
                <a:latin typeface="Arial Black"/>
                <a:cs typeface="Arial Black"/>
              </a:rPr>
              <a:t>Providing</a:t>
            </a:r>
            <a:r>
              <a:rPr sz="1625" spc="-57" dirty="0">
                <a:solidFill>
                  <a:srgbClr val="0000CC"/>
                </a:solidFill>
                <a:latin typeface="Arial Black"/>
                <a:cs typeface="Arial Black"/>
              </a:rPr>
              <a:t> </a:t>
            </a:r>
            <a:r>
              <a:rPr sz="1625" spc="-5" dirty="0">
                <a:solidFill>
                  <a:srgbClr val="0000CC"/>
                </a:solidFill>
                <a:latin typeface="Arial Black"/>
                <a:cs typeface="Arial Black"/>
              </a:rPr>
              <a:t>essential </a:t>
            </a:r>
            <a:r>
              <a:rPr sz="1625" dirty="0">
                <a:solidFill>
                  <a:srgbClr val="0000CC"/>
                </a:solidFill>
                <a:latin typeface="Arial Black"/>
                <a:cs typeface="Arial Black"/>
              </a:rPr>
              <a:t>household</a:t>
            </a:r>
            <a:r>
              <a:rPr sz="1625" spc="35" dirty="0">
                <a:solidFill>
                  <a:srgbClr val="0000CC"/>
                </a:solidFill>
                <a:latin typeface="Arial Black"/>
                <a:cs typeface="Arial Black"/>
              </a:rPr>
              <a:t> </a:t>
            </a:r>
            <a:r>
              <a:rPr sz="1625" spc="30" dirty="0">
                <a:solidFill>
                  <a:srgbClr val="0000CC"/>
                </a:solidFill>
                <a:latin typeface="Arial Black"/>
                <a:cs typeface="Arial Black"/>
              </a:rPr>
              <a:t>goods</a:t>
            </a:r>
            <a:r>
              <a:rPr sz="1625" spc="35" dirty="0">
                <a:solidFill>
                  <a:srgbClr val="0000CC"/>
                </a:solidFill>
                <a:latin typeface="Arial Black"/>
                <a:cs typeface="Arial Black"/>
              </a:rPr>
              <a:t> </a:t>
            </a:r>
            <a:r>
              <a:rPr sz="1625" spc="22" dirty="0">
                <a:solidFill>
                  <a:srgbClr val="0000CC"/>
                </a:solidFill>
                <a:latin typeface="Arial Black"/>
                <a:cs typeface="Arial Black"/>
              </a:rPr>
              <a:t>to </a:t>
            </a:r>
            <a:r>
              <a:rPr sz="1625" dirty="0">
                <a:solidFill>
                  <a:srgbClr val="0000CC"/>
                </a:solidFill>
                <a:latin typeface="Arial Black"/>
                <a:cs typeface="Arial Black"/>
              </a:rPr>
              <a:t>those</a:t>
            </a:r>
            <a:r>
              <a:rPr sz="1625" spc="-68" dirty="0">
                <a:solidFill>
                  <a:srgbClr val="0000CC"/>
                </a:solidFill>
                <a:latin typeface="Arial Black"/>
                <a:cs typeface="Arial Black"/>
              </a:rPr>
              <a:t> </a:t>
            </a:r>
            <a:r>
              <a:rPr sz="1625" dirty="0">
                <a:solidFill>
                  <a:srgbClr val="0000CC"/>
                </a:solidFill>
                <a:latin typeface="Arial Black"/>
                <a:cs typeface="Arial Black"/>
              </a:rPr>
              <a:t>in</a:t>
            </a:r>
            <a:r>
              <a:rPr sz="1625" spc="-68" dirty="0">
                <a:solidFill>
                  <a:srgbClr val="0000CC"/>
                </a:solidFill>
                <a:latin typeface="Arial Black"/>
                <a:cs typeface="Arial Black"/>
              </a:rPr>
              <a:t> </a:t>
            </a:r>
            <a:r>
              <a:rPr sz="1625" spc="-11" dirty="0">
                <a:solidFill>
                  <a:srgbClr val="0000CC"/>
                </a:solidFill>
                <a:latin typeface="Arial Black"/>
                <a:cs typeface="Arial Black"/>
              </a:rPr>
              <a:t>crisis,</a:t>
            </a:r>
            <a:r>
              <a:rPr sz="1625" spc="-65" dirty="0">
                <a:solidFill>
                  <a:srgbClr val="0000CC"/>
                </a:solidFill>
                <a:latin typeface="Arial Black"/>
                <a:cs typeface="Arial Black"/>
              </a:rPr>
              <a:t> </a:t>
            </a:r>
            <a:r>
              <a:rPr sz="1625" spc="22" dirty="0">
                <a:solidFill>
                  <a:srgbClr val="0000CC"/>
                </a:solidFill>
                <a:latin typeface="Arial Black"/>
                <a:cs typeface="Arial Black"/>
              </a:rPr>
              <a:t>helping </a:t>
            </a:r>
            <a:r>
              <a:rPr sz="1625" spc="35" dirty="0">
                <a:solidFill>
                  <a:srgbClr val="0000CC"/>
                </a:solidFill>
                <a:latin typeface="Arial Black"/>
                <a:cs typeface="Arial Black"/>
              </a:rPr>
              <a:t>to</a:t>
            </a:r>
            <a:r>
              <a:rPr sz="1625" spc="-87" dirty="0">
                <a:solidFill>
                  <a:srgbClr val="0000CC"/>
                </a:solidFill>
                <a:latin typeface="Arial Black"/>
                <a:cs typeface="Arial Black"/>
              </a:rPr>
              <a:t> </a:t>
            </a:r>
            <a:r>
              <a:rPr sz="1625" spc="38" dirty="0">
                <a:solidFill>
                  <a:srgbClr val="0000CC"/>
                </a:solidFill>
                <a:latin typeface="Arial Black"/>
                <a:cs typeface="Arial Black"/>
              </a:rPr>
              <a:t>rebuild</a:t>
            </a:r>
            <a:r>
              <a:rPr sz="1625" spc="-84" dirty="0">
                <a:solidFill>
                  <a:srgbClr val="0000CC"/>
                </a:solidFill>
                <a:latin typeface="Arial Black"/>
                <a:cs typeface="Arial Black"/>
              </a:rPr>
              <a:t> </a:t>
            </a:r>
            <a:r>
              <a:rPr sz="1625" dirty="0">
                <a:solidFill>
                  <a:srgbClr val="0000CC"/>
                </a:solidFill>
                <a:latin typeface="Arial Black"/>
                <a:cs typeface="Arial Black"/>
              </a:rPr>
              <a:t>lives</a:t>
            </a:r>
            <a:r>
              <a:rPr sz="1625" spc="-87" dirty="0">
                <a:solidFill>
                  <a:srgbClr val="0000CC"/>
                </a:solidFill>
                <a:latin typeface="Arial Black"/>
                <a:cs typeface="Arial Black"/>
              </a:rPr>
              <a:t> </a:t>
            </a:r>
            <a:r>
              <a:rPr sz="1625" spc="-11" dirty="0">
                <a:solidFill>
                  <a:srgbClr val="0000CC"/>
                </a:solidFill>
                <a:latin typeface="Arial Black"/>
                <a:cs typeface="Arial Black"/>
              </a:rPr>
              <a:t>with </a:t>
            </a:r>
            <a:r>
              <a:rPr sz="1625" spc="19" dirty="0">
                <a:solidFill>
                  <a:srgbClr val="0000CC"/>
                </a:solidFill>
                <a:latin typeface="Arial Black"/>
                <a:cs typeface="Arial Black"/>
              </a:rPr>
              <a:t>dignity.</a:t>
            </a:r>
            <a:endParaRPr sz="1625" dirty="0">
              <a:solidFill>
                <a:srgbClr val="0000CC"/>
              </a:solidFill>
              <a:latin typeface="Arial Black"/>
              <a:cs typeface="Arial Black"/>
            </a:endParaRPr>
          </a:p>
        </p:txBody>
      </p:sp>
      <p:sp>
        <p:nvSpPr>
          <p:cNvPr id="9" name="object 9"/>
          <p:cNvSpPr txBox="1"/>
          <p:nvPr/>
        </p:nvSpPr>
        <p:spPr>
          <a:xfrm>
            <a:off x="8562664" y="605023"/>
            <a:ext cx="1102262" cy="168529"/>
          </a:xfrm>
          <a:prstGeom prst="rect">
            <a:avLst/>
          </a:prstGeom>
        </p:spPr>
        <p:txBody>
          <a:bodyPr vert="horz" wrap="square" lIns="0" tIns="6879" rIns="0" bIns="0" rtlCol="0">
            <a:spAutoFit/>
          </a:bodyPr>
          <a:lstStyle/>
          <a:p>
            <a:pPr marL="6880">
              <a:spcBef>
                <a:spcPts val="54"/>
              </a:spcBef>
            </a:pPr>
            <a:r>
              <a:rPr lang="en-US" sz="1050" dirty="0">
                <a:solidFill>
                  <a:srgbClr val="DDDFFF"/>
                </a:solidFill>
                <a:latin typeface="Arial"/>
                <a:cs typeface="Arial"/>
              </a:rPr>
              <a:t>September 2026</a:t>
            </a:r>
            <a:endParaRPr sz="1400" dirty="0">
              <a:latin typeface="Arial"/>
              <a:cs typeface="Arial"/>
            </a:endParaRPr>
          </a:p>
        </p:txBody>
      </p:sp>
      <p:pic>
        <p:nvPicPr>
          <p:cNvPr id="10" name="Picture 9" descr="Community Care Centre Ballarat | Ballarat VIC">
            <a:extLst>
              <a:ext uri="{FF2B5EF4-FFF2-40B4-BE49-F238E27FC236}">
                <a16:creationId xmlns:a16="http://schemas.microsoft.com/office/drawing/2014/main" id="{63F48230-0A2E-B9CB-0D17-3F22D53ADF62}"/>
              </a:ext>
            </a:extLst>
          </p:cNvPr>
          <p:cNvPicPr>
            <a:picLocks noChangeAspect="1"/>
          </p:cNvPicPr>
          <p:nvPr/>
        </p:nvPicPr>
        <p:blipFill>
          <a:blip r:embed="rId2"/>
          <a:srcRect l="15898" r="18062"/>
          <a:stretch>
            <a:fillRect/>
          </a:stretch>
        </p:blipFill>
        <p:spPr>
          <a:xfrm>
            <a:off x="81692" y="1143000"/>
            <a:ext cx="3158910" cy="3371738"/>
          </a:xfrm>
          <a:prstGeom prst="rect">
            <a:avLst/>
          </a:prstGeom>
        </p:spPr>
      </p:pic>
      <p:pic>
        <p:nvPicPr>
          <p:cNvPr id="12" name="Picture 11">
            <a:extLst>
              <a:ext uri="{FF2B5EF4-FFF2-40B4-BE49-F238E27FC236}">
                <a16:creationId xmlns:a16="http://schemas.microsoft.com/office/drawing/2014/main" id="{9E6581A9-7BE3-B699-1C34-4EBC960D7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2655" y="827878"/>
            <a:ext cx="6162715" cy="46220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A80B48-5F6D-169C-33AD-A90504CC000A}"/>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0" y="0"/>
            <a:ext cx="9906000" cy="7010400"/>
          </a:xfrm>
          <a:prstGeom prst="rect">
            <a:avLst/>
          </a:prstGeom>
        </p:spPr>
      </p:pic>
      <p:sp>
        <p:nvSpPr>
          <p:cNvPr id="17" name="object 17" descr="$PPTXTitle"/>
          <p:cNvSpPr txBox="1">
            <a:spLocks noGrp="1"/>
          </p:cNvSpPr>
          <p:nvPr>
            <p:ph type="title"/>
          </p:nvPr>
        </p:nvSpPr>
        <p:spPr>
          <a:xfrm>
            <a:off x="4914999" y="834970"/>
            <a:ext cx="5001320" cy="357042"/>
          </a:xfrm>
          <a:prstGeom prst="rect">
            <a:avLst/>
          </a:prstGeom>
        </p:spPr>
        <p:txBody>
          <a:bodyPr vert="horz" wrap="square" lIns="0" tIns="6879" rIns="0" bIns="0" rtlCol="0" anchor="b">
            <a:spAutoFit/>
          </a:bodyPr>
          <a:lstStyle/>
          <a:p>
            <a:pPr marL="6880">
              <a:lnSpc>
                <a:spcPct val="100000"/>
              </a:lnSpc>
              <a:spcBef>
                <a:spcPts val="54"/>
              </a:spcBef>
            </a:pPr>
            <a:r>
              <a:rPr spc="65" dirty="0"/>
              <a:t>Fundraising</a:t>
            </a:r>
            <a:r>
              <a:rPr spc="-412" dirty="0"/>
              <a:t>  </a:t>
            </a:r>
            <a:r>
              <a:rPr spc="-92" dirty="0"/>
              <a:t>&amp;</a:t>
            </a:r>
            <a:r>
              <a:rPr spc="-409" dirty="0"/>
              <a:t>   </a:t>
            </a:r>
            <a:r>
              <a:rPr spc="89" dirty="0"/>
              <a:t>Partnerships</a:t>
            </a:r>
            <a:r>
              <a:rPr lang="en-AU" spc="89" dirty="0"/>
              <a:t> 25-26</a:t>
            </a:r>
            <a:endParaRPr spc="89" dirty="0"/>
          </a:p>
        </p:txBody>
      </p:sp>
      <p:sp>
        <p:nvSpPr>
          <p:cNvPr id="5" name="object 18">
            <a:extLst>
              <a:ext uri="{FF2B5EF4-FFF2-40B4-BE49-F238E27FC236}">
                <a16:creationId xmlns:a16="http://schemas.microsoft.com/office/drawing/2014/main" id="{0D41788A-9FE3-B992-2880-BF83E417AAD3}"/>
              </a:ext>
            </a:extLst>
          </p:cNvPr>
          <p:cNvSpPr txBox="1"/>
          <p:nvPr/>
        </p:nvSpPr>
        <p:spPr>
          <a:xfrm>
            <a:off x="5796072" y="1674596"/>
            <a:ext cx="2693332" cy="273622"/>
          </a:xfrm>
          <a:prstGeom prst="rect">
            <a:avLst/>
          </a:prstGeom>
        </p:spPr>
        <p:txBody>
          <a:bodyPr vert="horz" wrap="square" lIns="0" tIns="6879" rIns="0" bIns="0" rtlCol="0">
            <a:spAutoFit/>
          </a:bodyPr>
          <a:lstStyle/>
          <a:p>
            <a:pPr marL="6880">
              <a:spcBef>
                <a:spcPts val="54"/>
              </a:spcBef>
            </a:pPr>
            <a:r>
              <a:rPr sz="1733" dirty="0">
                <a:latin typeface="Arial Black"/>
                <a:cs typeface="Arial Black"/>
              </a:rPr>
              <a:t>Major</a:t>
            </a:r>
            <a:r>
              <a:rPr sz="1733" spc="30" dirty="0">
                <a:latin typeface="Arial Black"/>
                <a:cs typeface="Arial Black"/>
              </a:rPr>
              <a:t> </a:t>
            </a:r>
            <a:r>
              <a:rPr lang="en-US" sz="1733" spc="27" dirty="0">
                <a:latin typeface="Arial Black"/>
                <a:cs typeface="Arial Black"/>
              </a:rPr>
              <a:t>Partners</a:t>
            </a:r>
            <a:endParaRPr sz="1733" dirty="0">
              <a:latin typeface="Arial Black"/>
              <a:cs typeface="Arial Black"/>
            </a:endParaRPr>
          </a:p>
        </p:txBody>
      </p:sp>
      <p:sp>
        <p:nvSpPr>
          <p:cNvPr id="7" name="object 22">
            <a:extLst>
              <a:ext uri="{FF2B5EF4-FFF2-40B4-BE49-F238E27FC236}">
                <a16:creationId xmlns:a16="http://schemas.microsoft.com/office/drawing/2014/main" id="{AEDFC0D0-DCC6-4D18-03B1-00FE0EA31292}"/>
              </a:ext>
            </a:extLst>
          </p:cNvPr>
          <p:cNvSpPr txBox="1"/>
          <p:nvPr/>
        </p:nvSpPr>
        <p:spPr>
          <a:xfrm>
            <a:off x="5778500" y="2002078"/>
            <a:ext cx="4137819" cy="1412668"/>
          </a:xfrm>
          <a:prstGeom prst="rect">
            <a:avLst/>
          </a:prstGeom>
        </p:spPr>
        <p:txBody>
          <a:bodyPr vert="horz" wrap="square" lIns="0" tIns="24421" rIns="0" bIns="0" rtlCol="0">
            <a:spAutoFit/>
          </a:bodyPr>
          <a:lstStyle/>
          <a:p>
            <a:pPr marL="161670" indent="-154791">
              <a:spcBef>
                <a:spcPts val="192"/>
              </a:spcBef>
              <a:buFont typeface="Arial" panose="020B0604020202020204" pitchFamily="34" charset="0"/>
              <a:buChar char="•"/>
            </a:pPr>
            <a:r>
              <a:rPr sz="1300" b="1" dirty="0">
                <a:latin typeface="Arial"/>
                <a:cs typeface="Arial"/>
              </a:rPr>
              <a:t>City</a:t>
            </a:r>
            <a:r>
              <a:rPr sz="1300" b="1" spc="-3" dirty="0">
                <a:latin typeface="Arial"/>
                <a:cs typeface="Arial"/>
              </a:rPr>
              <a:t> </a:t>
            </a:r>
            <a:r>
              <a:rPr sz="1300" b="1" dirty="0">
                <a:latin typeface="Arial"/>
                <a:cs typeface="Arial"/>
              </a:rPr>
              <a:t>of </a:t>
            </a:r>
            <a:r>
              <a:rPr sz="1300" b="1" spc="-5" dirty="0">
                <a:latin typeface="Arial"/>
                <a:cs typeface="Arial"/>
              </a:rPr>
              <a:t>Ballarat</a:t>
            </a:r>
            <a:endParaRPr sz="1300" b="1" dirty="0">
              <a:latin typeface="Arial"/>
              <a:cs typeface="Arial"/>
            </a:endParaRPr>
          </a:p>
          <a:p>
            <a:pPr marL="161670" marR="2752" indent="-154791">
              <a:lnSpc>
                <a:spcPct val="113300"/>
              </a:lnSpc>
              <a:buFont typeface="Arial" panose="020B0604020202020204" pitchFamily="34" charset="0"/>
              <a:buChar char="•"/>
            </a:pPr>
            <a:r>
              <a:rPr sz="1300" b="1" spc="-54" dirty="0">
                <a:latin typeface="Arial"/>
                <a:cs typeface="Arial"/>
              </a:rPr>
              <a:t>Six</a:t>
            </a:r>
            <a:r>
              <a:rPr sz="1300" b="1" spc="-8" dirty="0">
                <a:latin typeface="Arial"/>
                <a:cs typeface="Arial"/>
              </a:rPr>
              <a:t> </a:t>
            </a:r>
            <a:r>
              <a:rPr sz="1300" b="1" spc="-19" dirty="0">
                <a:latin typeface="Arial"/>
                <a:cs typeface="Arial"/>
              </a:rPr>
              <a:t>Rotary</a:t>
            </a:r>
            <a:r>
              <a:rPr sz="1300" b="1" spc="-22" dirty="0">
                <a:latin typeface="Arial"/>
                <a:cs typeface="Arial"/>
              </a:rPr>
              <a:t> </a:t>
            </a:r>
            <a:r>
              <a:rPr sz="1300" b="1" spc="-16" dirty="0">
                <a:latin typeface="Arial"/>
                <a:cs typeface="Arial"/>
              </a:rPr>
              <a:t>Clubs</a:t>
            </a:r>
            <a:r>
              <a:rPr sz="1300" b="1" spc="-14" dirty="0">
                <a:latin typeface="Arial"/>
                <a:cs typeface="Arial"/>
              </a:rPr>
              <a:t> </a:t>
            </a:r>
            <a:r>
              <a:rPr sz="1300" b="1" dirty="0">
                <a:latin typeface="Arial"/>
                <a:cs typeface="Arial"/>
              </a:rPr>
              <a:t>of</a:t>
            </a:r>
            <a:r>
              <a:rPr sz="1300" b="1" spc="-14" dirty="0">
                <a:latin typeface="Arial"/>
                <a:cs typeface="Arial"/>
              </a:rPr>
              <a:t> </a:t>
            </a:r>
            <a:r>
              <a:rPr sz="1300" b="1" spc="-11" dirty="0">
                <a:latin typeface="Arial"/>
                <a:cs typeface="Arial"/>
              </a:rPr>
              <a:t>Ballarat </a:t>
            </a:r>
            <a:endParaRPr lang="en-US" sz="1300" b="1" spc="-11" dirty="0">
              <a:latin typeface="Arial"/>
              <a:cs typeface="Arial"/>
            </a:endParaRPr>
          </a:p>
          <a:p>
            <a:pPr marL="533168" lvl="1" indent="-185749">
              <a:buFont typeface="+mj-lt"/>
              <a:buAutoNum type="arabicPeriod"/>
            </a:pPr>
            <a:r>
              <a:rPr lang="en-AU" sz="572" b="1" dirty="0">
                <a:latin typeface="Arial" panose="020B0604020202020204" pitchFamily="34" charset="0"/>
                <a:cs typeface="Arial" panose="020B0604020202020204" pitchFamily="34" charset="0"/>
              </a:rPr>
              <a:t>Rotary Club of Alfredton</a:t>
            </a:r>
          </a:p>
          <a:p>
            <a:pPr marL="533168" lvl="1" indent="-185749">
              <a:buFont typeface="+mj-lt"/>
              <a:buAutoNum type="arabicPeriod"/>
            </a:pPr>
            <a:r>
              <a:rPr lang="en-AU" sz="572" b="1" dirty="0">
                <a:latin typeface="Arial" panose="020B0604020202020204" pitchFamily="34" charset="0"/>
                <a:cs typeface="Arial" panose="020B0604020202020204" pitchFamily="34" charset="0"/>
              </a:rPr>
              <a:t>Rotary Club of Ballarat Inc.</a:t>
            </a:r>
          </a:p>
          <a:p>
            <a:pPr marL="533168" lvl="1" indent="-185749">
              <a:buFont typeface="+mj-lt"/>
              <a:buAutoNum type="arabicPeriod"/>
            </a:pPr>
            <a:r>
              <a:rPr lang="en-AU" sz="572" b="1" dirty="0">
                <a:latin typeface="Arial" panose="020B0604020202020204" pitchFamily="34" charset="0"/>
                <a:cs typeface="Arial" panose="020B0604020202020204" pitchFamily="34" charset="0"/>
              </a:rPr>
              <a:t>Rotary Club of Ballarat East</a:t>
            </a:r>
          </a:p>
          <a:p>
            <a:pPr marL="533168" lvl="1" indent="-185749">
              <a:buFont typeface="+mj-lt"/>
              <a:buAutoNum type="arabicPeriod"/>
            </a:pPr>
            <a:r>
              <a:rPr lang="en-AU" sz="572" b="1" dirty="0">
                <a:latin typeface="Arial" panose="020B0604020202020204" pitchFamily="34" charset="0"/>
                <a:cs typeface="Arial" panose="020B0604020202020204" pitchFamily="34" charset="0"/>
              </a:rPr>
              <a:t>Rotary Club of Ballarat South</a:t>
            </a:r>
          </a:p>
          <a:p>
            <a:pPr marL="533168" lvl="1" indent="-185749">
              <a:buFont typeface="+mj-lt"/>
              <a:buAutoNum type="arabicPeriod"/>
            </a:pPr>
            <a:r>
              <a:rPr lang="en-AU" sz="572" b="1" dirty="0">
                <a:latin typeface="Arial" panose="020B0604020202020204" pitchFamily="34" charset="0"/>
                <a:cs typeface="Arial" panose="020B0604020202020204" pitchFamily="34" charset="0"/>
              </a:rPr>
              <a:t>Rotary Club of Ballarat West</a:t>
            </a:r>
          </a:p>
          <a:p>
            <a:pPr marL="533168" lvl="1" indent="-185749">
              <a:buFont typeface="+mj-lt"/>
              <a:buAutoNum type="arabicPeriod"/>
            </a:pPr>
            <a:r>
              <a:rPr lang="en-AU" sz="572" b="1" dirty="0">
                <a:latin typeface="Arial" panose="020B0604020202020204" pitchFamily="34" charset="0"/>
                <a:cs typeface="Arial" panose="020B0604020202020204" pitchFamily="34" charset="0"/>
              </a:rPr>
              <a:t>Rotary Club of Wendouree Breakfast</a:t>
            </a:r>
          </a:p>
          <a:p>
            <a:pPr marL="161670" marR="2752" indent="-154791">
              <a:lnSpc>
                <a:spcPct val="113300"/>
              </a:lnSpc>
              <a:buFont typeface="Arial" panose="020B0604020202020204" pitchFamily="34" charset="0"/>
              <a:buChar char="•"/>
            </a:pPr>
            <a:r>
              <a:rPr lang="en-AU" sz="1300" b="1" spc="-11" dirty="0">
                <a:latin typeface="Arial"/>
                <a:cs typeface="Arial"/>
              </a:rPr>
              <a:t>Community Bank Buninyong</a:t>
            </a:r>
          </a:p>
          <a:p>
            <a:pPr marL="161670" marR="2752" indent="-154791">
              <a:lnSpc>
                <a:spcPct val="113300"/>
              </a:lnSpc>
              <a:buFont typeface="Arial" panose="020B0604020202020204" pitchFamily="34" charset="0"/>
              <a:buChar char="•"/>
            </a:pPr>
            <a:r>
              <a:rPr lang="en-AU" sz="1300" b="1" spc="-11" dirty="0">
                <a:latin typeface="Arial"/>
                <a:cs typeface="Arial"/>
              </a:rPr>
              <a:t>Jill and Andrew Oliver</a:t>
            </a:r>
          </a:p>
        </p:txBody>
      </p:sp>
      <p:sp>
        <p:nvSpPr>
          <p:cNvPr id="9" name="object 18">
            <a:extLst>
              <a:ext uri="{FF2B5EF4-FFF2-40B4-BE49-F238E27FC236}">
                <a16:creationId xmlns:a16="http://schemas.microsoft.com/office/drawing/2014/main" id="{1DB0F31A-81D0-0445-E19F-2C8FFF8AF63F}"/>
              </a:ext>
            </a:extLst>
          </p:cNvPr>
          <p:cNvSpPr txBox="1"/>
          <p:nvPr/>
        </p:nvSpPr>
        <p:spPr>
          <a:xfrm>
            <a:off x="5870369" y="3985018"/>
            <a:ext cx="3577711" cy="273622"/>
          </a:xfrm>
          <a:prstGeom prst="rect">
            <a:avLst/>
          </a:prstGeom>
        </p:spPr>
        <p:txBody>
          <a:bodyPr vert="horz" wrap="square" lIns="0" tIns="6879" rIns="0" bIns="0" rtlCol="0">
            <a:spAutoFit/>
          </a:bodyPr>
          <a:lstStyle/>
          <a:p>
            <a:pPr marL="6880">
              <a:spcBef>
                <a:spcPts val="54"/>
              </a:spcBef>
            </a:pPr>
            <a:r>
              <a:rPr lang="en-US" sz="1733" dirty="0">
                <a:latin typeface="Arial Black"/>
                <a:cs typeface="Arial Black"/>
              </a:rPr>
              <a:t>Community Partners</a:t>
            </a:r>
            <a:endParaRPr sz="1733" dirty="0">
              <a:latin typeface="Arial Black"/>
              <a:cs typeface="Arial Black"/>
            </a:endParaRPr>
          </a:p>
        </p:txBody>
      </p:sp>
      <p:sp>
        <p:nvSpPr>
          <p:cNvPr id="11" name="object 22">
            <a:extLst>
              <a:ext uri="{FF2B5EF4-FFF2-40B4-BE49-F238E27FC236}">
                <a16:creationId xmlns:a16="http://schemas.microsoft.com/office/drawing/2014/main" id="{6AA5E11A-AEB7-861C-0E5A-95D3C085561C}"/>
              </a:ext>
            </a:extLst>
          </p:cNvPr>
          <p:cNvSpPr txBox="1"/>
          <p:nvPr/>
        </p:nvSpPr>
        <p:spPr>
          <a:xfrm>
            <a:off x="5870369" y="4440765"/>
            <a:ext cx="4137819" cy="1588742"/>
          </a:xfrm>
          <a:prstGeom prst="rect">
            <a:avLst/>
          </a:prstGeom>
        </p:spPr>
        <p:txBody>
          <a:bodyPr vert="horz" wrap="square" lIns="0" tIns="24421" rIns="0" bIns="0" rtlCol="0">
            <a:spAutoFit/>
          </a:bodyPr>
          <a:lstStyle/>
          <a:p>
            <a:pPr marL="161670" marR="377002" indent="-154791">
              <a:lnSpc>
                <a:spcPct val="113300"/>
              </a:lnSpc>
              <a:buFont typeface="Arial" panose="020B0604020202020204" pitchFamily="34" charset="0"/>
              <a:buChar char="•"/>
            </a:pPr>
            <a:r>
              <a:rPr lang="en-US" sz="1300" b="1" dirty="0">
                <a:latin typeface="Arial"/>
                <a:cs typeface="Arial"/>
              </a:rPr>
              <a:t>MARS</a:t>
            </a:r>
          </a:p>
          <a:p>
            <a:pPr marL="161670" marR="377002" indent="-154791">
              <a:lnSpc>
                <a:spcPct val="113300"/>
              </a:lnSpc>
              <a:buFont typeface="Arial" panose="020B0604020202020204" pitchFamily="34" charset="0"/>
              <a:buChar char="•"/>
            </a:pPr>
            <a:r>
              <a:rPr lang="en-US" sz="1300" b="1" spc="-5" dirty="0">
                <a:latin typeface="Arial"/>
                <a:cs typeface="Arial"/>
              </a:rPr>
              <a:t>Plus IT</a:t>
            </a:r>
          </a:p>
          <a:p>
            <a:pPr marL="161670" marR="377002" indent="-154791">
              <a:lnSpc>
                <a:spcPct val="113300"/>
              </a:lnSpc>
              <a:buFont typeface="Arial" panose="020B0604020202020204" pitchFamily="34" charset="0"/>
              <a:buChar char="•"/>
            </a:pPr>
            <a:r>
              <a:rPr lang="en-US" sz="1300" b="1" spc="-5" dirty="0">
                <a:latin typeface="Arial"/>
                <a:cs typeface="Arial"/>
              </a:rPr>
              <a:t>Rotary District 9780</a:t>
            </a:r>
          </a:p>
          <a:p>
            <a:pPr marL="161670" marR="377002" indent="-154791">
              <a:lnSpc>
                <a:spcPct val="113300"/>
              </a:lnSpc>
              <a:buFont typeface="Arial" panose="020B0604020202020204" pitchFamily="34" charset="0"/>
              <a:buChar char="•"/>
            </a:pPr>
            <a:r>
              <a:rPr lang="en-US" sz="1300" b="1" spc="-5" dirty="0">
                <a:latin typeface="Arial"/>
                <a:cs typeface="Arial"/>
              </a:rPr>
              <a:t>RSM</a:t>
            </a:r>
          </a:p>
          <a:p>
            <a:pPr marL="161670" marR="377002" indent="-154791">
              <a:lnSpc>
                <a:spcPct val="113300"/>
              </a:lnSpc>
              <a:buFont typeface="Arial" panose="020B0604020202020204" pitchFamily="34" charset="0"/>
              <a:buChar char="•"/>
            </a:pPr>
            <a:r>
              <a:rPr lang="en-US" sz="1300" b="1" spc="-5" dirty="0">
                <a:latin typeface="Arial"/>
                <a:cs typeface="Arial"/>
              </a:rPr>
              <a:t>Signature Software</a:t>
            </a:r>
          </a:p>
          <a:p>
            <a:pPr marL="161670" marR="377002" indent="-154791">
              <a:lnSpc>
                <a:spcPct val="113300"/>
              </a:lnSpc>
              <a:buFont typeface="Arial" panose="020B0604020202020204" pitchFamily="34" charset="0"/>
              <a:buChar char="•"/>
            </a:pPr>
            <a:r>
              <a:rPr lang="en-US" sz="1300" b="1" spc="-5" dirty="0">
                <a:latin typeface="Arial"/>
                <a:cs typeface="Arial"/>
              </a:rPr>
              <a:t>TJ Coutts</a:t>
            </a:r>
          </a:p>
          <a:p>
            <a:pPr marL="161670" marR="377002" indent="-154791">
              <a:lnSpc>
                <a:spcPct val="113300"/>
              </a:lnSpc>
              <a:buFont typeface="Arial" panose="020B0604020202020204" pitchFamily="34" charset="0"/>
              <a:buChar char="•"/>
            </a:pPr>
            <a:endParaRPr lang="en-US" sz="1300" dirty="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156411" y="1035758"/>
            <a:ext cx="3038184" cy="257015"/>
          </a:xfrm>
          <a:prstGeom prst="rect">
            <a:avLst/>
          </a:prstGeom>
        </p:spPr>
        <p:txBody>
          <a:bodyPr vert="horz" wrap="square" lIns="0" tIns="6879" rIns="0" bIns="0" rtlCol="0" anchor="b">
            <a:spAutoFit/>
          </a:bodyPr>
          <a:lstStyle/>
          <a:p>
            <a:pPr marL="6880">
              <a:lnSpc>
                <a:spcPct val="100000"/>
              </a:lnSpc>
              <a:spcBef>
                <a:spcPts val="54"/>
              </a:spcBef>
            </a:pPr>
            <a:r>
              <a:rPr sz="1625" spc="51" dirty="0">
                <a:solidFill>
                  <a:srgbClr val="0000CC"/>
                </a:solidFill>
                <a:latin typeface="Arial Black"/>
                <a:cs typeface="Arial Black"/>
              </a:rPr>
              <a:t>Governance</a:t>
            </a:r>
            <a:r>
              <a:rPr sz="1625" spc="5" dirty="0">
                <a:solidFill>
                  <a:srgbClr val="0000CC"/>
                </a:solidFill>
                <a:latin typeface="Arial Black"/>
                <a:cs typeface="Arial Black"/>
              </a:rPr>
              <a:t> </a:t>
            </a:r>
            <a:r>
              <a:rPr sz="1625" spc="-260" dirty="0">
                <a:solidFill>
                  <a:srgbClr val="0000CC"/>
                </a:solidFill>
                <a:latin typeface="Arial Black"/>
                <a:cs typeface="Arial Black"/>
              </a:rPr>
              <a:t>&amp;</a:t>
            </a:r>
            <a:r>
              <a:rPr sz="1625" spc="8" dirty="0">
                <a:solidFill>
                  <a:srgbClr val="0000CC"/>
                </a:solidFill>
                <a:latin typeface="Arial Black"/>
                <a:cs typeface="Arial Black"/>
              </a:rPr>
              <a:t> </a:t>
            </a:r>
            <a:r>
              <a:rPr sz="1625" spc="35" dirty="0">
                <a:solidFill>
                  <a:srgbClr val="0000CC"/>
                </a:solidFill>
                <a:latin typeface="Arial Black"/>
                <a:cs typeface="Arial Black"/>
              </a:rPr>
              <a:t>Leadership</a:t>
            </a:r>
            <a:endParaRPr sz="1625" dirty="0">
              <a:solidFill>
                <a:srgbClr val="0000CC"/>
              </a:solidFill>
              <a:latin typeface="Arial Black"/>
              <a:cs typeface="Arial Black"/>
            </a:endParaRPr>
          </a:p>
        </p:txBody>
      </p:sp>
      <p:sp>
        <p:nvSpPr>
          <p:cNvPr id="4" name="object 4"/>
          <p:cNvSpPr txBox="1"/>
          <p:nvPr/>
        </p:nvSpPr>
        <p:spPr>
          <a:xfrm>
            <a:off x="4063076" y="1424448"/>
            <a:ext cx="621533" cy="632182"/>
          </a:xfrm>
          <a:prstGeom prst="rect">
            <a:avLst/>
          </a:prstGeom>
        </p:spPr>
        <p:txBody>
          <a:bodyPr vert="horz" wrap="square" lIns="0" tIns="6879" rIns="0" bIns="0" rtlCol="0">
            <a:spAutoFit/>
          </a:bodyPr>
          <a:lstStyle/>
          <a:p>
            <a:pPr marL="6880">
              <a:spcBef>
                <a:spcPts val="54"/>
              </a:spcBef>
            </a:pPr>
            <a:r>
              <a:rPr sz="4063" spc="-333" dirty="0">
                <a:solidFill>
                  <a:srgbClr val="FFFFFF"/>
                </a:solidFill>
                <a:latin typeface="Arial Black"/>
                <a:cs typeface="Arial Black"/>
              </a:rPr>
              <a:t>01</a:t>
            </a:r>
            <a:endParaRPr sz="4063">
              <a:latin typeface="Arial Black"/>
              <a:cs typeface="Arial Black"/>
            </a:endParaRPr>
          </a:p>
        </p:txBody>
      </p:sp>
      <p:sp>
        <p:nvSpPr>
          <p:cNvPr id="5" name="object 5"/>
          <p:cNvSpPr txBox="1"/>
          <p:nvPr/>
        </p:nvSpPr>
        <p:spPr>
          <a:xfrm>
            <a:off x="4063077" y="3721243"/>
            <a:ext cx="732975" cy="1723035"/>
          </a:xfrm>
          <a:prstGeom prst="rect">
            <a:avLst/>
          </a:prstGeom>
        </p:spPr>
        <p:txBody>
          <a:bodyPr vert="horz" wrap="square" lIns="0" tIns="239394" rIns="0" bIns="0" rtlCol="0">
            <a:spAutoFit/>
          </a:bodyPr>
          <a:lstStyle/>
          <a:p>
            <a:pPr marL="6880">
              <a:spcBef>
                <a:spcPts val="1885"/>
              </a:spcBef>
            </a:pPr>
            <a:r>
              <a:rPr sz="4063" spc="100" dirty="0">
                <a:solidFill>
                  <a:srgbClr val="FFFFFF"/>
                </a:solidFill>
                <a:latin typeface="Arial Black"/>
                <a:cs typeface="Arial Black"/>
              </a:rPr>
              <a:t>02</a:t>
            </a:r>
            <a:endParaRPr sz="4063" dirty="0">
              <a:latin typeface="Arial Black"/>
              <a:cs typeface="Arial Black"/>
            </a:endParaRPr>
          </a:p>
          <a:p>
            <a:pPr marL="6880">
              <a:spcBef>
                <a:spcPts val="1833"/>
              </a:spcBef>
            </a:pPr>
            <a:endParaRPr sz="4063" dirty="0">
              <a:latin typeface="Arial Black"/>
              <a:cs typeface="Arial Black"/>
            </a:endParaRPr>
          </a:p>
        </p:txBody>
      </p:sp>
      <p:sp>
        <p:nvSpPr>
          <p:cNvPr id="10" name="object 10"/>
          <p:cNvSpPr txBox="1"/>
          <p:nvPr/>
        </p:nvSpPr>
        <p:spPr>
          <a:xfrm>
            <a:off x="165101" y="1495845"/>
            <a:ext cx="4121135" cy="2310889"/>
          </a:xfrm>
          <a:prstGeom prst="rect">
            <a:avLst/>
          </a:prstGeom>
        </p:spPr>
        <p:txBody>
          <a:bodyPr vert="horz" wrap="square" lIns="0" tIns="41275" rIns="0" bIns="0" rtlCol="0">
            <a:spAutoFit/>
          </a:bodyPr>
          <a:lstStyle/>
          <a:p>
            <a:pPr marL="6880">
              <a:spcBef>
                <a:spcPts val="325"/>
              </a:spcBef>
            </a:pPr>
            <a:r>
              <a:rPr sz="1800" dirty="0">
                <a:solidFill>
                  <a:srgbClr val="0000CC"/>
                </a:solidFill>
                <a:latin typeface="Arial Black"/>
                <a:cs typeface="Arial Black"/>
              </a:rPr>
              <a:t>Board </a:t>
            </a:r>
            <a:r>
              <a:rPr sz="1800" spc="68" dirty="0">
                <a:solidFill>
                  <a:srgbClr val="0000CC"/>
                </a:solidFill>
                <a:latin typeface="Arial Black"/>
                <a:cs typeface="Arial Black"/>
              </a:rPr>
              <a:t>of</a:t>
            </a:r>
            <a:r>
              <a:rPr sz="1800" spc="3" dirty="0">
                <a:solidFill>
                  <a:srgbClr val="0000CC"/>
                </a:solidFill>
                <a:latin typeface="Arial Black"/>
                <a:cs typeface="Arial Black"/>
              </a:rPr>
              <a:t> </a:t>
            </a:r>
            <a:r>
              <a:rPr sz="1800" spc="22" dirty="0">
                <a:solidFill>
                  <a:srgbClr val="0000CC"/>
                </a:solidFill>
                <a:latin typeface="Arial Black"/>
                <a:cs typeface="Arial Black"/>
              </a:rPr>
              <a:t>Directors</a:t>
            </a:r>
            <a:endParaRPr sz="1800" dirty="0">
              <a:solidFill>
                <a:srgbClr val="0000CC"/>
              </a:solidFill>
              <a:latin typeface="Arial Black"/>
              <a:cs typeface="Arial Black"/>
            </a:endParaRPr>
          </a:p>
          <a:p>
            <a:pPr marL="372530" marR="338132" indent="-154791">
              <a:lnSpc>
                <a:spcPct val="107400"/>
              </a:lnSpc>
              <a:spcBef>
                <a:spcPts val="98"/>
              </a:spcBef>
              <a:buFont typeface="Arial" panose="020B0604020202020204" pitchFamily="34" charset="0"/>
              <a:buChar char="•"/>
            </a:pPr>
            <a:r>
              <a:rPr sz="1100" spc="-11" dirty="0">
                <a:solidFill>
                  <a:srgbClr val="0000CC"/>
                </a:solidFill>
                <a:latin typeface="Arial"/>
                <a:cs typeface="Arial"/>
              </a:rPr>
              <a:t>Gary</a:t>
            </a:r>
            <a:r>
              <a:rPr sz="1100" spc="-41" dirty="0">
                <a:solidFill>
                  <a:srgbClr val="0000CC"/>
                </a:solidFill>
                <a:latin typeface="Arial"/>
                <a:cs typeface="Arial"/>
              </a:rPr>
              <a:t> </a:t>
            </a:r>
            <a:r>
              <a:rPr sz="1100" spc="-5" dirty="0">
                <a:solidFill>
                  <a:srgbClr val="0000CC"/>
                </a:solidFill>
                <a:latin typeface="Arial"/>
                <a:cs typeface="Arial"/>
              </a:rPr>
              <a:t>Morgan</a:t>
            </a:r>
            <a:r>
              <a:rPr sz="1100" spc="-35" dirty="0">
                <a:solidFill>
                  <a:srgbClr val="0000CC"/>
                </a:solidFill>
                <a:latin typeface="Arial"/>
                <a:cs typeface="Arial"/>
              </a:rPr>
              <a:t> </a:t>
            </a:r>
            <a:r>
              <a:rPr sz="1100" dirty="0">
                <a:solidFill>
                  <a:srgbClr val="0000CC"/>
                </a:solidFill>
                <a:latin typeface="Arial"/>
                <a:cs typeface="Arial"/>
              </a:rPr>
              <a:t>AM</a:t>
            </a:r>
            <a:r>
              <a:rPr sz="1100" spc="-33" dirty="0">
                <a:solidFill>
                  <a:srgbClr val="0000CC"/>
                </a:solidFill>
                <a:latin typeface="Arial"/>
                <a:cs typeface="Arial"/>
              </a:rPr>
              <a:t> </a:t>
            </a:r>
            <a:r>
              <a:rPr sz="1100" spc="-41" dirty="0">
                <a:solidFill>
                  <a:srgbClr val="0000CC"/>
                </a:solidFill>
                <a:latin typeface="Arial"/>
                <a:cs typeface="Arial"/>
              </a:rPr>
              <a:t>AFS,</a:t>
            </a:r>
            <a:r>
              <a:rPr sz="1100" spc="-27" dirty="0">
                <a:solidFill>
                  <a:srgbClr val="0000CC"/>
                </a:solidFill>
                <a:latin typeface="Arial"/>
                <a:cs typeface="Arial"/>
              </a:rPr>
              <a:t> </a:t>
            </a:r>
            <a:r>
              <a:rPr sz="1100" dirty="0">
                <a:solidFill>
                  <a:srgbClr val="0000CC"/>
                </a:solidFill>
                <a:latin typeface="Arial"/>
                <a:cs typeface="Arial"/>
              </a:rPr>
              <a:t>Chair:</a:t>
            </a:r>
            <a:r>
              <a:rPr sz="1100" spc="-35" dirty="0">
                <a:solidFill>
                  <a:srgbClr val="0000CC"/>
                </a:solidFill>
                <a:latin typeface="Arial"/>
                <a:cs typeface="Arial"/>
              </a:rPr>
              <a:t> </a:t>
            </a:r>
            <a:r>
              <a:rPr sz="1100" spc="-5" dirty="0">
                <a:solidFill>
                  <a:srgbClr val="0000CC"/>
                </a:solidFill>
                <a:latin typeface="Arial"/>
                <a:cs typeface="Arial"/>
              </a:rPr>
              <a:t>“Rotarian,</a:t>
            </a:r>
            <a:r>
              <a:rPr sz="1100" spc="-33" dirty="0">
                <a:solidFill>
                  <a:srgbClr val="0000CC"/>
                </a:solidFill>
                <a:latin typeface="Arial"/>
                <a:cs typeface="Arial"/>
              </a:rPr>
              <a:t> </a:t>
            </a:r>
            <a:r>
              <a:rPr sz="1100" spc="-11" dirty="0">
                <a:solidFill>
                  <a:srgbClr val="0000CC"/>
                </a:solidFill>
                <a:latin typeface="Arial"/>
                <a:cs typeface="Arial"/>
              </a:rPr>
              <a:t>global</a:t>
            </a:r>
            <a:r>
              <a:rPr sz="1100" spc="-35" dirty="0">
                <a:solidFill>
                  <a:srgbClr val="0000CC"/>
                </a:solidFill>
                <a:latin typeface="Arial"/>
                <a:cs typeface="Arial"/>
              </a:rPr>
              <a:t> </a:t>
            </a:r>
            <a:r>
              <a:rPr sz="1100" spc="-5" dirty="0">
                <a:solidFill>
                  <a:srgbClr val="0000CC"/>
                </a:solidFill>
                <a:latin typeface="Arial"/>
                <a:cs typeface="Arial"/>
              </a:rPr>
              <a:t>consultant;</a:t>
            </a:r>
            <a:r>
              <a:rPr sz="1100" spc="-33" dirty="0">
                <a:solidFill>
                  <a:srgbClr val="0000CC"/>
                </a:solidFill>
                <a:latin typeface="Arial"/>
                <a:cs typeface="Arial"/>
              </a:rPr>
              <a:t> </a:t>
            </a:r>
            <a:r>
              <a:rPr sz="1100" spc="-5" dirty="0">
                <a:solidFill>
                  <a:srgbClr val="0000CC"/>
                </a:solidFill>
                <a:latin typeface="Arial"/>
                <a:cs typeface="Arial"/>
              </a:rPr>
              <a:t>leading </a:t>
            </a:r>
            <a:r>
              <a:rPr sz="1100" spc="-14" dirty="0">
                <a:solidFill>
                  <a:srgbClr val="0000CC"/>
                </a:solidFill>
                <a:latin typeface="Arial"/>
                <a:cs typeface="Arial"/>
              </a:rPr>
              <a:t>strategic</a:t>
            </a:r>
            <a:r>
              <a:rPr sz="1100" spc="-35" dirty="0">
                <a:solidFill>
                  <a:srgbClr val="0000CC"/>
                </a:solidFill>
                <a:latin typeface="Arial"/>
                <a:cs typeface="Arial"/>
              </a:rPr>
              <a:t> </a:t>
            </a:r>
            <a:r>
              <a:rPr sz="1100" spc="-5" dirty="0">
                <a:solidFill>
                  <a:srgbClr val="0000CC"/>
                </a:solidFill>
                <a:latin typeface="Arial"/>
                <a:cs typeface="Arial"/>
              </a:rPr>
              <a:t>direction.”</a:t>
            </a:r>
            <a:endParaRPr sz="1100" dirty="0">
              <a:solidFill>
                <a:srgbClr val="0000CC"/>
              </a:solidFill>
              <a:latin typeface="Arial"/>
              <a:cs typeface="Arial"/>
            </a:endParaRPr>
          </a:p>
          <a:p>
            <a:pPr marL="372530" marR="2752" indent="-154791">
              <a:lnSpc>
                <a:spcPct val="107400"/>
              </a:lnSpc>
              <a:buFont typeface="Arial" panose="020B0604020202020204" pitchFamily="34" charset="0"/>
              <a:buChar char="•"/>
            </a:pPr>
            <a:r>
              <a:rPr sz="1100" spc="-22" dirty="0">
                <a:solidFill>
                  <a:srgbClr val="0000CC"/>
                </a:solidFill>
                <a:latin typeface="Arial"/>
                <a:cs typeface="Arial"/>
              </a:rPr>
              <a:t>Professor</a:t>
            </a:r>
            <a:r>
              <a:rPr sz="1100" spc="-38" dirty="0">
                <a:solidFill>
                  <a:srgbClr val="0000CC"/>
                </a:solidFill>
                <a:latin typeface="Arial"/>
                <a:cs typeface="Arial"/>
              </a:rPr>
              <a:t> </a:t>
            </a:r>
            <a:r>
              <a:rPr sz="1100" dirty="0">
                <a:solidFill>
                  <a:srgbClr val="0000CC"/>
                </a:solidFill>
                <a:latin typeface="Arial"/>
                <a:cs typeface="Arial"/>
              </a:rPr>
              <a:t>Warren</a:t>
            </a:r>
            <a:r>
              <a:rPr sz="1100" spc="-22" dirty="0">
                <a:solidFill>
                  <a:srgbClr val="0000CC"/>
                </a:solidFill>
                <a:latin typeface="Arial"/>
                <a:cs typeface="Arial"/>
              </a:rPr>
              <a:t> </a:t>
            </a:r>
            <a:r>
              <a:rPr sz="1100" spc="-57" dirty="0">
                <a:solidFill>
                  <a:srgbClr val="0000CC"/>
                </a:solidFill>
                <a:latin typeface="Arial"/>
                <a:cs typeface="Arial"/>
              </a:rPr>
              <a:t>Payne</a:t>
            </a:r>
            <a:r>
              <a:rPr sz="1100" spc="-11" dirty="0">
                <a:solidFill>
                  <a:srgbClr val="0000CC"/>
                </a:solidFill>
                <a:latin typeface="Arial"/>
                <a:cs typeface="Arial"/>
              </a:rPr>
              <a:t> </a:t>
            </a:r>
            <a:r>
              <a:rPr sz="1100" dirty="0">
                <a:solidFill>
                  <a:srgbClr val="0000CC"/>
                </a:solidFill>
                <a:latin typeface="Arial"/>
                <a:cs typeface="Arial"/>
              </a:rPr>
              <a:t>AM,</a:t>
            </a:r>
            <a:r>
              <a:rPr sz="1100" spc="-24" dirty="0">
                <a:solidFill>
                  <a:srgbClr val="0000CC"/>
                </a:solidFill>
                <a:latin typeface="Arial"/>
                <a:cs typeface="Arial"/>
              </a:rPr>
              <a:t> </a:t>
            </a:r>
            <a:r>
              <a:rPr sz="1100" spc="-14" dirty="0">
                <a:solidFill>
                  <a:srgbClr val="0000CC"/>
                </a:solidFill>
                <a:latin typeface="Arial"/>
                <a:cs typeface="Arial"/>
              </a:rPr>
              <a:t>Deputy</a:t>
            </a:r>
            <a:r>
              <a:rPr sz="1100" spc="-22" dirty="0">
                <a:solidFill>
                  <a:srgbClr val="0000CC"/>
                </a:solidFill>
                <a:latin typeface="Arial"/>
                <a:cs typeface="Arial"/>
              </a:rPr>
              <a:t> </a:t>
            </a:r>
            <a:r>
              <a:rPr sz="1100" dirty="0">
                <a:solidFill>
                  <a:srgbClr val="0000CC"/>
                </a:solidFill>
                <a:latin typeface="Arial"/>
                <a:cs typeface="Arial"/>
              </a:rPr>
              <a:t>Chair:</a:t>
            </a:r>
            <a:r>
              <a:rPr sz="1100" spc="-24" dirty="0">
                <a:solidFill>
                  <a:srgbClr val="0000CC"/>
                </a:solidFill>
                <a:latin typeface="Arial"/>
                <a:cs typeface="Arial"/>
              </a:rPr>
              <a:t> </a:t>
            </a:r>
            <a:r>
              <a:rPr sz="1100" spc="-5" dirty="0">
                <a:solidFill>
                  <a:srgbClr val="0000CC"/>
                </a:solidFill>
                <a:latin typeface="Arial"/>
                <a:cs typeface="Arial"/>
              </a:rPr>
              <a:t>“Rotarian,</a:t>
            </a:r>
            <a:r>
              <a:rPr sz="1100" spc="-22" dirty="0">
                <a:solidFill>
                  <a:srgbClr val="0000CC"/>
                </a:solidFill>
                <a:latin typeface="Arial"/>
                <a:cs typeface="Arial"/>
              </a:rPr>
              <a:t> </a:t>
            </a:r>
            <a:r>
              <a:rPr sz="1100" spc="-14" dirty="0">
                <a:solidFill>
                  <a:srgbClr val="0000CC"/>
                </a:solidFill>
                <a:latin typeface="Arial"/>
                <a:cs typeface="Arial"/>
              </a:rPr>
              <a:t>strategic</a:t>
            </a:r>
            <a:r>
              <a:rPr sz="1100" spc="-24" dirty="0">
                <a:solidFill>
                  <a:srgbClr val="0000CC"/>
                </a:solidFill>
                <a:latin typeface="Arial"/>
                <a:cs typeface="Arial"/>
              </a:rPr>
              <a:t> </a:t>
            </a:r>
            <a:r>
              <a:rPr sz="1100" spc="-16" dirty="0">
                <a:solidFill>
                  <a:srgbClr val="0000CC"/>
                </a:solidFill>
                <a:latin typeface="Arial"/>
                <a:cs typeface="Arial"/>
              </a:rPr>
              <a:t>liason</a:t>
            </a:r>
            <a:r>
              <a:rPr sz="1100" spc="-22" dirty="0">
                <a:solidFill>
                  <a:srgbClr val="0000CC"/>
                </a:solidFill>
                <a:latin typeface="Arial"/>
                <a:cs typeface="Arial"/>
              </a:rPr>
              <a:t> </a:t>
            </a:r>
            <a:r>
              <a:rPr sz="1100" spc="-14" dirty="0">
                <a:solidFill>
                  <a:srgbClr val="0000CC"/>
                </a:solidFill>
                <a:latin typeface="Arial"/>
                <a:cs typeface="Arial"/>
              </a:rPr>
              <a:t>to </a:t>
            </a:r>
            <a:r>
              <a:rPr sz="1100" spc="-5" dirty="0">
                <a:solidFill>
                  <a:srgbClr val="0000CC"/>
                </a:solidFill>
                <a:latin typeface="Arial"/>
                <a:cs typeface="Arial"/>
              </a:rPr>
              <a:t>welfare</a:t>
            </a:r>
            <a:r>
              <a:rPr sz="1100" spc="-35" dirty="0">
                <a:solidFill>
                  <a:srgbClr val="0000CC"/>
                </a:solidFill>
                <a:latin typeface="Arial"/>
                <a:cs typeface="Arial"/>
              </a:rPr>
              <a:t> </a:t>
            </a:r>
            <a:r>
              <a:rPr sz="1100" spc="-5" dirty="0">
                <a:solidFill>
                  <a:srgbClr val="0000CC"/>
                </a:solidFill>
                <a:latin typeface="Arial"/>
                <a:cs typeface="Arial"/>
              </a:rPr>
              <a:t>organisations.”</a:t>
            </a:r>
            <a:endParaRPr sz="1100" dirty="0">
              <a:solidFill>
                <a:srgbClr val="0000CC"/>
              </a:solidFill>
              <a:latin typeface="Arial"/>
              <a:cs typeface="Arial"/>
            </a:endParaRPr>
          </a:p>
          <a:p>
            <a:pPr marL="372530" marR="284471" indent="-154791">
              <a:lnSpc>
                <a:spcPct val="107400"/>
              </a:lnSpc>
              <a:buFont typeface="Arial" panose="020B0604020202020204" pitchFamily="34" charset="0"/>
              <a:buChar char="•"/>
            </a:pPr>
            <a:r>
              <a:rPr sz="1100" dirty="0">
                <a:solidFill>
                  <a:srgbClr val="0000CC"/>
                </a:solidFill>
                <a:latin typeface="Arial"/>
                <a:cs typeface="Arial"/>
              </a:rPr>
              <a:t>Daryl</a:t>
            </a:r>
            <a:r>
              <a:rPr sz="1100" spc="-38" dirty="0">
                <a:solidFill>
                  <a:srgbClr val="0000CC"/>
                </a:solidFill>
                <a:latin typeface="Arial"/>
                <a:cs typeface="Arial"/>
              </a:rPr>
              <a:t> </a:t>
            </a:r>
            <a:r>
              <a:rPr sz="1100" spc="-14" dirty="0">
                <a:solidFill>
                  <a:srgbClr val="0000CC"/>
                </a:solidFill>
                <a:latin typeface="Arial"/>
                <a:cs typeface="Arial"/>
              </a:rPr>
              <a:t>Powell,</a:t>
            </a:r>
            <a:r>
              <a:rPr sz="1100" spc="-38" dirty="0">
                <a:solidFill>
                  <a:srgbClr val="0000CC"/>
                </a:solidFill>
                <a:latin typeface="Arial"/>
                <a:cs typeface="Arial"/>
              </a:rPr>
              <a:t> </a:t>
            </a:r>
            <a:r>
              <a:rPr sz="1100" dirty="0">
                <a:solidFill>
                  <a:srgbClr val="0000CC"/>
                </a:solidFill>
                <a:latin typeface="Arial"/>
                <a:cs typeface="Arial"/>
              </a:rPr>
              <a:t>Treasurer</a:t>
            </a:r>
            <a:r>
              <a:rPr lang="en-US" sz="1100" dirty="0">
                <a:solidFill>
                  <a:srgbClr val="0000CC"/>
                </a:solidFill>
                <a:latin typeface="Arial"/>
                <a:cs typeface="Arial"/>
              </a:rPr>
              <a:t> until 30/06/2026</a:t>
            </a:r>
            <a:r>
              <a:rPr sz="1100" dirty="0">
                <a:solidFill>
                  <a:srgbClr val="0000CC"/>
                </a:solidFill>
                <a:latin typeface="Arial"/>
                <a:cs typeface="Arial"/>
              </a:rPr>
              <a:t>:</a:t>
            </a:r>
            <a:r>
              <a:rPr sz="1100" spc="-38" dirty="0">
                <a:solidFill>
                  <a:srgbClr val="0000CC"/>
                </a:solidFill>
                <a:latin typeface="Arial"/>
                <a:cs typeface="Arial"/>
              </a:rPr>
              <a:t> </a:t>
            </a:r>
            <a:r>
              <a:rPr sz="1100" spc="-11" dirty="0">
                <a:solidFill>
                  <a:srgbClr val="0000CC"/>
                </a:solidFill>
                <a:latin typeface="Arial"/>
                <a:cs typeface="Arial"/>
              </a:rPr>
              <a:t>“Finance</a:t>
            </a:r>
            <a:r>
              <a:rPr sz="1100" spc="-38" dirty="0">
                <a:solidFill>
                  <a:srgbClr val="0000CC"/>
                </a:solidFill>
                <a:latin typeface="Arial"/>
                <a:cs typeface="Arial"/>
              </a:rPr>
              <a:t> </a:t>
            </a:r>
            <a:r>
              <a:rPr sz="1100" spc="-16" dirty="0">
                <a:solidFill>
                  <a:srgbClr val="0000CC"/>
                </a:solidFill>
                <a:latin typeface="Arial"/>
                <a:cs typeface="Arial"/>
              </a:rPr>
              <a:t>professional</a:t>
            </a:r>
            <a:r>
              <a:rPr sz="1100" spc="-38" dirty="0">
                <a:solidFill>
                  <a:srgbClr val="0000CC"/>
                </a:solidFill>
                <a:latin typeface="Arial"/>
                <a:cs typeface="Arial"/>
              </a:rPr>
              <a:t> </a:t>
            </a:r>
            <a:r>
              <a:rPr sz="1100" spc="-27" dirty="0">
                <a:solidFill>
                  <a:srgbClr val="0000CC"/>
                </a:solidFill>
                <a:latin typeface="Arial"/>
                <a:cs typeface="Arial"/>
              </a:rPr>
              <a:t>overseeing</a:t>
            </a:r>
            <a:r>
              <a:rPr sz="1100" spc="-38" dirty="0">
                <a:solidFill>
                  <a:srgbClr val="0000CC"/>
                </a:solidFill>
                <a:latin typeface="Arial"/>
                <a:cs typeface="Arial"/>
              </a:rPr>
              <a:t> </a:t>
            </a:r>
            <a:r>
              <a:rPr sz="1100" spc="-5" dirty="0">
                <a:solidFill>
                  <a:srgbClr val="0000CC"/>
                </a:solidFill>
                <a:latin typeface="Arial"/>
                <a:cs typeface="Arial"/>
              </a:rPr>
              <a:t>statutory compliance.”</a:t>
            </a:r>
            <a:endParaRPr sz="1100" dirty="0">
              <a:solidFill>
                <a:srgbClr val="0000CC"/>
              </a:solidFill>
              <a:latin typeface="Arial"/>
              <a:cs typeface="Arial"/>
            </a:endParaRPr>
          </a:p>
          <a:p>
            <a:pPr marL="372530" marR="389729" indent="-154791">
              <a:lnSpc>
                <a:spcPct val="107400"/>
              </a:lnSpc>
              <a:buFont typeface="Arial" panose="020B0604020202020204" pitchFamily="34" charset="0"/>
              <a:buChar char="•"/>
            </a:pPr>
            <a:r>
              <a:rPr sz="1100" spc="-41" dirty="0">
                <a:solidFill>
                  <a:srgbClr val="0000CC"/>
                </a:solidFill>
                <a:latin typeface="Arial"/>
                <a:cs typeface="Arial"/>
              </a:rPr>
              <a:t>Rhonda</a:t>
            </a:r>
            <a:r>
              <a:rPr sz="1100" spc="-8" dirty="0">
                <a:solidFill>
                  <a:srgbClr val="0000CC"/>
                </a:solidFill>
                <a:latin typeface="Arial"/>
                <a:cs typeface="Arial"/>
              </a:rPr>
              <a:t> </a:t>
            </a:r>
            <a:r>
              <a:rPr sz="1100" spc="-49" dirty="0">
                <a:solidFill>
                  <a:srgbClr val="0000CC"/>
                </a:solidFill>
                <a:latin typeface="Arial"/>
                <a:cs typeface="Arial"/>
              </a:rPr>
              <a:t>Svensson,</a:t>
            </a:r>
            <a:r>
              <a:rPr sz="1100" spc="-8" dirty="0">
                <a:solidFill>
                  <a:srgbClr val="0000CC"/>
                </a:solidFill>
                <a:latin typeface="Arial"/>
                <a:cs typeface="Arial"/>
              </a:rPr>
              <a:t> </a:t>
            </a:r>
            <a:r>
              <a:rPr sz="1100" dirty="0">
                <a:solidFill>
                  <a:srgbClr val="0000CC"/>
                </a:solidFill>
                <a:latin typeface="Arial"/>
                <a:cs typeface="Arial"/>
              </a:rPr>
              <a:t>Director:</a:t>
            </a:r>
            <a:r>
              <a:rPr sz="1100" spc="-5" dirty="0">
                <a:solidFill>
                  <a:srgbClr val="0000CC"/>
                </a:solidFill>
                <a:latin typeface="Arial"/>
                <a:cs typeface="Arial"/>
              </a:rPr>
              <a:t> </a:t>
            </a:r>
            <a:r>
              <a:rPr sz="1100" spc="-14" dirty="0">
                <a:solidFill>
                  <a:srgbClr val="0000CC"/>
                </a:solidFill>
                <a:latin typeface="Arial"/>
                <a:cs typeface="Arial"/>
              </a:rPr>
              <a:t>“Governance</a:t>
            </a:r>
            <a:r>
              <a:rPr sz="1100" spc="-8" dirty="0">
                <a:solidFill>
                  <a:srgbClr val="0000CC"/>
                </a:solidFill>
                <a:latin typeface="Arial"/>
                <a:cs typeface="Arial"/>
              </a:rPr>
              <a:t> </a:t>
            </a:r>
            <a:r>
              <a:rPr sz="1100" spc="-11" dirty="0">
                <a:solidFill>
                  <a:srgbClr val="0000CC"/>
                </a:solidFill>
                <a:latin typeface="Arial"/>
                <a:cs typeface="Arial"/>
              </a:rPr>
              <a:t>lead,</a:t>
            </a:r>
            <a:r>
              <a:rPr sz="1100" spc="-5" dirty="0">
                <a:solidFill>
                  <a:srgbClr val="0000CC"/>
                </a:solidFill>
                <a:latin typeface="Arial"/>
                <a:cs typeface="Arial"/>
              </a:rPr>
              <a:t> </a:t>
            </a:r>
            <a:r>
              <a:rPr sz="1100" dirty="0">
                <a:solidFill>
                  <a:srgbClr val="0000CC"/>
                </a:solidFill>
                <a:latin typeface="Arial"/>
                <a:cs typeface="Arial"/>
              </a:rPr>
              <a:t>donor</a:t>
            </a:r>
            <a:r>
              <a:rPr sz="1100" spc="-8" dirty="0">
                <a:solidFill>
                  <a:srgbClr val="0000CC"/>
                </a:solidFill>
                <a:latin typeface="Arial"/>
                <a:cs typeface="Arial"/>
              </a:rPr>
              <a:t> </a:t>
            </a:r>
            <a:r>
              <a:rPr sz="1100" spc="-11" dirty="0">
                <a:solidFill>
                  <a:srgbClr val="0000CC"/>
                </a:solidFill>
                <a:latin typeface="Arial"/>
                <a:cs typeface="Arial"/>
              </a:rPr>
              <a:t>and</a:t>
            </a:r>
            <a:r>
              <a:rPr sz="1100" spc="-5" dirty="0">
                <a:solidFill>
                  <a:srgbClr val="0000CC"/>
                </a:solidFill>
                <a:latin typeface="Arial"/>
                <a:cs typeface="Arial"/>
              </a:rPr>
              <a:t> </a:t>
            </a:r>
            <a:r>
              <a:rPr sz="1100" spc="-27" dirty="0">
                <a:solidFill>
                  <a:srgbClr val="0000CC"/>
                </a:solidFill>
                <a:latin typeface="Arial"/>
                <a:cs typeface="Arial"/>
              </a:rPr>
              <a:t>agency </a:t>
            </a:r>
            <a:r>
              <a:rPr sz="1100" spc="-5" dirty="0">
                <a:solidFill>
                  <a:srgbClr val="0000CC"/>
                </a:solidFill>
                <a:latin typeface="Arial"/>
                <a:cs typeface="Arial"/>
              </a:rPr>
              <a:t>liaison.”</a:t>
            </a:r>
            <a:endParaRPr lang="en-US" sz="1100" spc="-5" dirty="0">
              <a:solidFill>
                <a:srgbClr val="0000CC"/>
              </a:solidFill>
              <a:latin typeface="Arial"/>
              <a:cs typeface="Arial"/>
            </a:endParaRPr>
          </a:p>
          <a:p>
            <a:pPr marL="372530" marR="389729" indent="-154791">
              <a:lnSpc>
                <a:spcPct val="107400"/>
              </a:lnSpc>
              <a:buFont typeface="Arial" panose="020B0604020202020204" pitchFamily="34" charset="0"/>
              <a:buChar char="•"/>
            </a:pPr>
            <a:r>
              <a:rPr lang="en-AU" sz="900" spc="-5" dirty="0">
                <a:solidFill>
                  <a:srgbClr val="0000CC"/>
                </a:solidFill>
                <a:latin typeface="Arial"/>
                <a:cs typeface="Arial"/>
              </a:rPr>
              <a:t>Phil Hughes,</a:t>
            </a:r>
            <a:r>
              <a:rPr lang="en-US" sz="1100" dirty="0">
                <a:solidFill>
                  <a:srgbClr val="0000CC"/>
                </a:solidFill>
                <a:latin typeface="Arial"/>
                <a:cs typeface="Arial"/>
              </a:rPr>
              <a:t>Treasurer as of 01/07/2026:</a:t>
            </a:r>
            <a:r>
              <a:rPr lang="en-US" sz="1100" spc="-38" dirty="0">
                <a:solidFill>
                  <a:srgbClr val="0000CC"/>
                </a:solidFill>
                <a:latin typeface="Arial"/>
                <a:cs typeface="Arial"/>
              </a:rPr>
              <a:t> </a:t>
            </a:r>
            <a:r>
              <a:rPr lang="en-US" sz="1100" spc="-11" dirty="0">
                <a:solidFill>
                  <a:srgbClr val="0000CC"/>
                </a:solidFill>
                <a:latin typeface="Arial"/>
                <a:cs typeface="Arial"/>
              </a:rPr>
              <a:t>“Finance</a:t>
            </a:r>
            <a:r>
              <a:rPr lang="en-US" sz="1100" spc="-38" dirty="0">
                <a:solidFill>
                  <a:srgbClr val="0000CC"/>
                </a:solidFill>
                <a:latin typeface="Arial"/>
                <a:cs typeface="Arial"/>
              </a:rPr>
              <a:t> </a:t>
            </a:r>
            <a:r>
              <a:rPr lang="en-US" sz="1100" spc="-16" dirty="0">
                <a:solidFill>
                  <a:srgbClr val="0000CC"/>
                </a:solidFill>
                <a:latin typeface="Arial"/>
                <a:cs typeface="Arial"/>
              </a:rPr>
              <a:t>professional</a:t>
            </a:r>
            <a:r>
              <a:rPr lang="en-US" sz="1100" spc="-38" dirty="0">
                <a:solidFill>
                  <a:srgbClr val="0000CC"/>
                </a:solidFill>
                <a:latin typeface="Arial"/>
                <a:cs typeface="Arial"/>
              </a:rPr>
              <a:t> </a:t>
            </a:r>
            <a:r>
              <a:rPr lang="en-US" sz="1100" spc="-27" dirty="0">
                <a:solidFill>
                  <a:srgbClr val="0000CC"/>
                </a:solidFill>
                <a:latin typeface="Arial"/>
                <a:cs typeface="Arial"/>
              </a:rPr>
              <a:t>overseeing</a:t>
            </a:r>
            <a:r>
              <a:rPr lang="en-US" sz="1100" spc="-38" dirty="0">
                <a:solidFill>
                  <a:srgbClr val="0000CC"/>
                </a:solidFill>
                <a:latin typeface="Arial"/>
                <a:cs typeface="Arial"/>
              </a:rPr>
              <a:t> </a:t>
            </a:r>
            <a:r>
              <a:rPr lang="en-US" sz="1100" spc="-5" dirty="0">
                <a:solidFill>
                  <a:srgbClr val="0000CC"/>
                </a:solidFill>
                <a:latin typeface="Arial"/>
                <a:cs typeface="Arial"/>
              </a:rPr>
              <a:t>statutory compliance.”</a:t>
            </a:r>
            <a:endParaRPr lang="en-US" sz="1100" dirty="0">
              <a:solidFill>
                <a:srgbClr val="0000CC"/>
              </a:solidFill>
              <a:latin typeface="Arial"/>
              <a:cs typeface="Arial"/>
            </a:endParaRPr>
          </a:p>
          <a:p>
            <a:pPr marL="217739" marR="389729">
              <a:lnSpc>
                <a:spcPct val="107400"/>
              </a:lnSpc>
            </a:pPr>
            <a:endParaRPr sz="1100" dirty="0">
              <a:solidFill>
                <a:srgbClr val="0000CC"/>
              </a:solidFill>
              <a:highlight>
                <a:srgbClr val="FFFF00"/>
              </a:highlight>
              <a:latin typeface="Arial"/>
              <a:cs typeface="Arial"/>
            </a:endParaRPr>
          </a:p>
        </p:txBody>
      </p:sp>
      <p:sp>
        <p:nvSpPr>
          <p:cNvPr id="17" name="object 17"/>
          <p:cNvSpPr txBox="1"/>
          <p:nvPr/>
        </p:nvSpPr>
        <p:spPr>
          <a:xfrm>
            <a:off x="177508" y="3925360"/>
            <a:ext cx="3632492" cy="2116605"/>
          </a:xfrm>
          <a:prstGeom prst="rect">
            <a:avLst/>
          </a:prstGeom>
        </p:spPr>
        <p:txBody>
          <a:bodyPr vert="horz" wrap="square" lIns="0" tIns="41275" rIns="0" bIns="0" rtlCol="0">
            <a:spAutoFit/>
          </a:bodyPr>
          <a:lstStyle/>
          <a:p>
            <a:pPr marL="6880">
              <a:spcBef>
                <a:spcPts val="325"/>
              </a:spcBef>
            </a:pPr>
            <a:r>
              <a:rPr sz="1800" spc="35" dirty="0">
                <a:solidFill>
                  <a:srgbClr val="0000CC"/>
                </a:solidFill>
                <a:latin typeface="Arial Black"/>
                <a:cs typeface="Arial Black"/>
              </a:rPr>
              <a:t>Compliance</a:t>
            </a:r>
            <a:r>
              <a:rPr sz="1800" spc="-41" dirty="0">
                <a:solidFill>
                  <a:srgbClr val="0000CC"/>
                </a:solidFill>
                <a:latin typeface="Arial Black"/>
                <a:cs typeface="Arial Black"/>
              </a:rPr>
              <a:t> </a:t>
            </a:r>
            <a:r>
              <a:rPr lang="en-AU" sz="1800" spc="-41" dirty="0">
                <a:solidFill>
                  <a:srgbClr val="0000CC"/>
                </a:solidFill>
                <a:latin typeface="Arial Black"/>
                <a:cs typeface="Arial Black"/>
              </a:rPr>
              <a:t>&amp; Governance </a:t>
            </a:r>
            <a:r>
              <a:rPr sz="1800" spc="-5" dirty="0">
                <a:solidFill>
                  <a:srgbClr val="0000CC"/>
                </a:solidFill>
                <a:latin typeface="Arial Black"/>
                <a:cs typeface="Arial Black"/>
              </a:rPr>
              <a:t>Update:</a:t>
            </a:r>
            <a:endParaRPr sz="1800" dirty="0">
              <a:solidFill>
                <a:srgbClr val="0000CC"/>
              </a:solidFill>
              <a:latin typeface="Arial Black"/>
              <a:cs typeface="Arial Black"/>
            </a:endParaRPr>
          </a:p>
          <a:p>
            <a:pPr marL="372530" indent="-154791">
              <a:spcBef>
                <a:spcPts val="184"/>
              </a:spcBef>
              <a:buFont typeface="Arial" panose="020B0604020202020204" pitchFamily="34" charset="0"/>
              <a:buChar char="•"/>
            </a:pPr>
            <a:r>
              <a:rPr lang="en-AU" sz="1100" spc="-30" dirty="0">
                <a:solidFill>
                  <a:srgbClr val="0000CC"/>
                </a:solidFill>
                <a:latin typeface="Arial"/>
                <a:cs typeface="Arial"/>
              </a:rPr>
              <a:t>Registered DGR</a:t>
            </a:r>
          </a:p>
          <a:p>
            <a:pPr marL="372530" indent="-154791">
              <a:spcBef>
                <a:spcPts val="184"/>
              </a:spcBef>
              <a:buFont typeface="Arial" panose="020B0604020202020204" pitchFamily="34" charset="0"/>
              <a:buChar char="•"/>
            </a:pPr>
            <a:r>
              <a:rPr sz="1100" spc="-30" dirty="0">
                <a:solidFill>
                  <a:srgbClr val="0000CC"/>
                </a:solidFill>
                <a:latin typeface="Arial"/>
                <a:cs typeface="Arial"/>
              </a:rPr>
              <a:t>ACNC</a:t>
            </a:r>
            <a:r>
              <a:rPr sz="1100" spc="-3" dirty="0">
                <a:solidFill>
                  <a:srgbClr val="0000CC"/>
                </a:solidFill>
                <a:latin typeface="Arial"/>
                <a:cs typeface="Arial"/>
              </a:rPr>
              <a:t> </a:t>
            </a:r>
            <a:r>
              <a:rPr sz="1100" spc="-5" dirty="0">
                <a:solidFill>
                  <a:srgbClr val="0000CC"/>
                </a:solidFill>
                <a:latin typeface="Arial"/>
                <a:cs typeface="Arial"/>
              </a:rPr>
              <a:t>registration</a:t>
            </a:r>
            <a:r>
              <a:rPr sz="1100" dirty="0">
                <a:solidFill>
                  <a:srgbClr val="0000CC"/>
                </a:solidFill>
                <a:latin typeface="Arial"/>
                <a:cs typeface="Arial"/>
              </a:rPr>
              <a:t> confirmed,</a:t>
            </a:r>
            <a:r>
              <a:rPr sz="1100" spc="-3" dirty="0">
                <a:solidFill>
                  <a:srgbClr val="0000CC"/>
                </a:solidFill>
                <a:latin typeface="Arial"/>
                <a:cs typeface="Arial"/>
              </a:rPr>
              <a:t> </a:t>
            </a:r>
            <a:r>
              <a:rPr sz="1100" dirty="0">
                <a:solidFill>
                  <a:srgbClr val="0000CC"/>
                </a:solidFill>
                <a:latin typeface="Arial"/>
                <a:cs typeface="Arial"/>
              </a:rPr>
              <a:t>2024 report</a:t>
            </a:r>
            <a:r>
              <a:rPr sz="1100" spc="-3" dirty="0">
                <a:solidFill>
                  <a:srgbClr val="0000CC"/>
                </a:solidFill>
                <a:latin typeface="Arial"/>
                <a:cs typeface="Arial"/>
              </a:rPr>
              <a:t> </a:t>
            </a:r>
            <a:r>
              <a:rPr sz="1100" spc="-14" dirty="0">
                <a:solidFill>
                  <a:srgbClr val="0000CC"/>
                </a:solidFill>
                <a:latin typeface="Arial"/>
                <a:cs typeface="Arial"/>
              </a:rPr>
              <a:t>lodged</a:t>
            </a:r>
            <a:r>
              <a:rPr sz="1100" dirty="0">
                <a:solidFill>
                  <a:srgbClr val="0000CC"/>
                </a:solidFill>
                <a:latin typeface="Arial"/>
                <a:cs typeface="Arial"/>
              </a:rPr>
              <a:t> </a:t>
            </a:r>
            <a:r>
              <a:rPr lang="en-AU" sz="900" spc="-43" dirty="0">
                <a:solidFill>
                  <a:srgbClr val="0000CC"/>
                </a:solidFill>
                <a:latin typeface="Arial"/>
                <a:cs typeface="Arial"/>
              </a:rPr>
              <a:t>11 Aug 2025</a:t>
            </a:r>
            <a:endParaRPr sz="1100" dirty="0">
              <a:solidFill>
                <a:srgbClr val="0000CC"/>
              </a:solidFill>
              <a:latin typeface="Arial"/>
              <a:cs typeface="Arial"/>
            </a:endParaRPr>
          </a:p>
          <a:p>
            <a:pPr marL="372530" indent="-154791">
              <a:spcBef>
                <a:spcPts val="87"/>
              </a:spcBef>
              <a:buFont typeface="Arial" panose="020B0604020202020204" pitchFamily="34" charset="0"/>
              <a:buChar char="•"/>
            </a:pPr>
            <a:r>
              <a:rPr sz="1100" spc="-24" dirty="0">
                <a:solidFill>
                  <a:srgbClr val="0000CC"/>
                </a:solidFill>
                <a:latin typeface="Arial"/>
                <a:cs typeface="Arial"/>
              </a:rPr>
              <a:t>Next</a:t>
            </a:r>
            <a:r>
              <a:rPr sz="1100" spc="-14" dirty="0">
                <a:solidFill>
                  <a:srgbClr val="0000CC"/>
                </a:solidFill>
                <a:latin typeface="Arial"/>
                <a:cs typeface="Arial"/>
              </a:rPr>
              <a:t> </a:t>
            </a:r>
            <a:r>
              <a:rPr sz="1100" dirty="0">
                <a:solidFill>
                  <a:srgbClr val="0000CC"/>
                </a:solidFill>
                <a:latin typeface="Arial"/>
                <a:cs typeface="Arial"/>
              </a:rPr>
              <a:t>reporting</a:t>
            </a:r>
            <a:r>
              <a:rPr sz="1100" spc="-11" dirty="0">
                <a:solidFill>
                  <a:srgbClr val="0000CC"/>
                </a:solidFill>
                <a:latin typeface="Arial"/>
                <a:cs typeface="Arial"/>
              </a:rPr>
              <a:t> due</a:t>
            </a:r>
            <a:r>
              <a:rPr sz="1100" spc="-8" dirty="0">
                <a:solidFill>
                  <a:srgbClr val="0000CC"/>
                </a:solidFill>
                <a:latin typeface="Arial"/>
                <a:cs typeface="Arial"/>
              </a:rPr>
              <a:t> </a:t>
            </a:r>
            <a:r>
              <a:rPr sz="1100" spc="-27" dirty="0">
                <a:solidFill>
                  <a:srgbClr val="0000CC"/>
                </a:solidFill>
                <a:latin typeface="Arial"/>
                <a:cs typeface="Arial"/>
              </a:rPr>
              <a:t>December</a:t>
            </a:r>
            <a:r>
              <a:rPr sz="1100" spc="-141" dirty="0">
                <a:solidFill>
                  <a:srgbClr val="0000CC"/>
                </a:solidFill>
                <a:latin typeface="Arial"/>
                <a:cs typeface="Arial"/>
              </a:rPr>
              <a:t> </a:t>
            </a:r>
            <a:r>
              <a:rPr sz="1100" dirty="0">
                <a:solidFill>
                  <a:srgbClr val="0000CC"/>
                </a:solidFill>
                <a:latin typeface="Arial"/>
                <a:cs typeface="Arial"/>
              </a:rPr>
              <a:t>31,</a:t>
            </a:r>
            <a:r>
              <a:rPr sz="1100" spc="-141" dirty="0">
                <a:solidFill>
                  <a:srgbClr val="0000CC"/>
                </a:solidFill>
                <a:latin typeface="Arial"/>
                <a:cs typeface="Arial"/>
              </a:rPr>
              <a:t> </a:t>
            </a:r>
            <a:r>
              <a:rPr sz="1100" spc="-11" dirty="0">
                <a:solidFill>
                  <a:srgbClr val="0000CC"/>
                </a:solidFill>
                <a:latin typeface="Arial"/>
                <a:cs typeface="Arial"/>
              </a:rPr>
              <a:t>202</a:t>
            </a:r>
            <a:r>
              <a:rPr lang="en-AU" sz="1100" spc="-11" dirty="0">
                <a:solidFill>
                  <a:srgbClr val="0000CC"/>
                </a:solidFill>
                <a:latin typeface="Arial"/>
                <a:cs typeface="Arial"/>
              </a:rPr>
              <a:t>6</a:t>
            </a:r>
          </a:p>
          <a:p>
            <a:pPr marL="372530" indent="-154791">
              <a:spcBef>
                <a:spcPts val="87"/>
              </a:spcBef>
              <a:buFont typeface="Arial" panose="020B0604020202020204" pitchFamily="34" charset="0"/>
              <a:buChar char="•"/>
            </a:pPr>
            <a:r>
              <a:rPr lang="en-AU" sz="900" spc="-11" dirty="0">
                <a:solidFill>
                  <a:srgbClr val="0000CC"/>
                </a:solidFill>
                <a:latin typeface="Arial"/>
                <a:cs typeface="Arial"/>
              </a:rPr>
              <a:t>Insurance review undertaken and covers updated</a:t>
            </a:r>
          </a:p>
          <a:p>
            <a:pPr marL="372530" indent="-154791">
              <a:spcBef>
                <a:spcPts val="87"/>
              </a:spcBef>
              <a:buFont typeface="Arial" panose="020B0604020202020204" pitchFamily="34" charset="0"/>
              <a:buChar char="•"/>
            </a:pPr>
            <a:r>
              <a:rPr lang="en-AU" sz="900" spc="-11" dirty="0">
                <a:solidFill>
                  <a:srgbClr val="0000CC"/>
                </a:solidFill>
                <a:latin typeface="Arial"/>
                <a:cs typeface="Arial"/>
              </a:rPr>
              <a:t>Workcover policy renewed</a:t>
            </a:r>
          </a:p>
          <a:p>
            <a:pPr marL="372530" indent="-154791">
              <a:spcBef>
                <a:spcPts val="87"/>
              </a:spcBef>
              <a:buFont typeface="Arial" panose="020B0604020202020204" pitchFamily="34" charset="0"/>
              <a:buChar char="•"/>
            </a:pPr>
            <a:r>
              <a:rPr lang="en-US" sz="1100" dirty="0">
                <a:solidFill>
                  <a:srgbClr val="0000CC"/>
                </a:solidFill>
                <a:latin typeface="Arial"/>
                <a:cs typeface="Arial"/>
              </a:rPr>
              <a:t>In</a:t>
            </a:r>
            <a:r>
              <a:rPr lang="en-US" sz="1100" spc="5" dirty="0">
                <a:solidFill>
                  <a:srgbClr val="0000CC"/>
                </a:solidFill>
                <a:latin typeface="Arial"/>
                <a:cs typeface="Arial"/>
              </a:rPr>
              <a:t> </a:t>
            </a:r>
            <a:r>
              <a:rPr lang="en-US" sz="1100" dirty="0">
                <a:solidFill>
                  <a:srgbClr val="0000CC"/>
                </a:solidFill>
                <a:latin typeface="Arial"/>
                <a:cs typeface="Arial"/>
              </a:rPr>
              <a:t>Apr.</a:t>
            </a:r>
            <a:r>
              <a:rPr lang="en-US" sz="1100" spc="5" dirty="0">
                <a:solidFill>
                  <a:srgbClr val="0000CC"/>
                </a:solidFill>
                <a:latin typeface="Arial"/>
                <a:cs typeface="Arial"/>
              </a:rPr>
              <a:t> </a:t>
            </a:r>
            <a:r>
              <a:rPr lang="en-US" sz="1100" dirty="0">
                <a:solidFill>
                  <a:srgbClr val="0000CC"/>
                </a:solidFill>
                <a:latin typeface="Arial"/>
                <a:cs typeface="Arial"/>
              </a:rPr>
              <a:t>‘26</a:t>
            </a:r>
            <a:r>
              <a:rPr lang="en-US" sz="1100" spc="5" dirty="0">
                <a:solidFill>
                  <a:srgbClr val="0000CC"/>
                </a:solidFill>
                <a:latin typeface="Arial"/>
                <a:cs typeface="Arial"/>
              </a:rPr>
              <a:t> </a:t>
            </a:r>
            <a:r>
              <a:rPr lang="en-US" sz="900" spc="-41" dirty="0">
                <a:solidFill>
                  <a:srgbClr val="0000CC"/>
                </a:solidFill>
                <a:latin typeface="Arial"/>
                <a:cs typeface="Arial"/>
              </a:rPr>
              <a:t>Phil Hughes</a:t>
            </a:r>
            <a:r>
              <a:rPr lang="en-US" sz="1100" spc="8" dirty="0">
                <a:solidFill>
                  <a:srgbClr val="0000CC"/>
                </a:solidFill>
                <a:latin typeface="Arial"/>
                <a:cs typeface="Arial"/>
              </a:rPr>
              <a:t> </a:t>
            </a:r>
            <a:r>
              <a:rPr lang="en-US" sz="1100" dirty="0">
                <a:solidFill>
                  <a:srgbClr val="0000CC"/>
                </a:solidFill>
                <a:latin typeface="Arial"/>
                <a:cs typeface="Arial"/>
              </a:rPr>
              <a:t>join</a:t>
            </a:r>
            <a:r>
              <a:rPr lang="en-US" sz="1100" spc="5" dirty="0">
                <a:solidFill>
                  <a:srgbClr val="0000CC"/>
                </a:solidFill>
                <a:latin typeface="Arial"/>
                <a:cs typeface="Arial"/>
              </a:rPr>
              <a:t> </a:t>
            </a:r>
            <a:r>
              <a:rPr lang="en-US" sz="1100" dirty="0">
                <a:solidFill>
                  <a:srgbClr val="0000CC"/>
                </a:solidFill>
                <a:latin typeface="Arial"/>
                <a:cs typeface="Arial"/>
              </a:rPr>
              <a:t>the</a:t>
            </a:r>
            <a:r>
              <a:rPr lang="en-US" sz="1100" spc="5" dirty="0">
                <a:solidFill>
                  <a:srgbClr val="0000CC"/>
                </a:solidFill>
                <a:latin typeface="Arial"/>
                <a:cs typeface="Arial"/>
              </a:rPr>
              <a:t> </a:t>
            </a:r>
            <a:r>
              <a:rPr lang="en-US" sz="1100" spc="-5" dirty="0">
                <a:solidFill>
                  <a:srgbClr val="0000CC"/>
                </a:solidFill>
                <a:latin typeface="Arial"/>
                <a:cs typeface="Arial"/>
              </a:rPr>
              <a:t>Board</a:t>
            </a:r>
            <a:endParaRPr lang="en-US" sz="1100" dirty="0">
              <a:solidFill>
                <a:srgbClr val="0000CC"/>
              </a:solidFill>
              <a:latin typeface="Arial"/>
              <a:cs typeface="Arial"/>
            </a:endParaRPr>
          </a:p>
          <a:p>
            <a:pPr marL="217739">
              <a:spcBef>
                <a:spcPts val="87"/>
              </a:spcBef>
            </a:pPr>
            <a:endParaRPr lang="en-AU" sz="900" spc="-11" dirty="0">
              <a:solidFill>
                <a:srgbClr val="0000CC"/>
              </a:solidFill>
              <a:latin typeface="Arial"/>
              <a:cs typeface="Arial"/>
            </a:endParaRPr>
          </a:p>
          <a:p>
            <a:pPr marL="217739">
              <a:spcBef>
                <a:spcPts val="87"/>
              </a:spcBef>
            </a:pPr>
            <a:endParaRPr sz="1100" dirty="0">
              <a:solidFill>
                <a:srgbClr val="0000CC"/>
              </a:solidFill>
              <a:latin typeface="Arial"/>
              <a:cs typeface="Arial"/>
            </a:endParaRPr>
          </a:p>
        </p:txBody>
      </p:sp>
      <p:pic>
        <p:nvPicPr>
          <p:cNvPr id="7" name="Picture 6">
            <a:extLst>
              <a:ext uri="{FF2B5EF4-FFF2-40B4-BE49-F238E27FC236}">
                <a16:creationId xmlns:a16="http://schemas.microsoft.com/office/drawing/2014/main" id="{5E9A0538-9714-6A78-5CF0-D26114973A09}"/>
              </a:ext>
            </a:extLst>
          </p:cNvPr>
          <p:cNvPicPr>
            <a:picLocks noChangeAspect="1"/>
          </p:cNvPicPr>
          <p:nvPr/>
        </p:nvPicPr>
        <p:blipFill>
          <a:blip r:embed="rId2">
            <a:extLst>
              <a:ext uri="{28A0092B-C50C-407E-A947-70E740481C1C}">
                <a14:useLocalDpi xmlns:a14="http://schemas.microsoft.com/office/drawing/2010/main" val="0"/>
              </a:ext>
            </a:extLst>
          </a:blip>
          <a:srcRect r="21706"/>
          <a:stretch>
            <a:fillRect/>
          </a:stretch>
        </p:blipFill>
        <p:spPr>
          <a:xfrm>
            <a:off x="4373843" y="1569860"/>
            <a:ext cx="5175401" cy="37182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23825" y="884383"/>
            <a:ext cx="2996909" cy="357042"/>
          </a:xfrm>
          <a:prstGeom prst="rect">
            <a:avLst/>
          </a:prstGeom>
        </p:spPr>
        <p:txBody>
          <a:bodyPr vert="horz" wrap="square" lIns="0" tIns="6879" rIns="0" bIns="0" rtlCol="0" anchor="t">
            <a:spAutoFit/>
          </a:bodyPr>
          <a:lstStyle/>
          <a:p>
            <a:pPr marL="6880" marR="2752">
              <a:lnSpc>
                <a:spcPct val="100000"/>
              </a:lnSpc>
              <a:spcBef>
                <a:spcPts val="54"/>
              </a:spcBef>
            </a:pPr>
            <a:r>
              <a:rPr spc="35" dirty="0">
                <a:solidFill>
                  <a:srgbClr val="FFFF00"/>
                </a:solidFill>
              </a:rPr>
              <a:t>Major </a:t>
            </a:r>
            <a:r>
              <a:rPr spc="114" dirty="0">
                <a:solidFill>
                  <a:srgbClr val="FFFF00"/>
                </a:solidFill>
              </a:rPr>
              <a:t>Challenges</a:t>
            </a:r>
          </a:p>
        </p:txBody>
      </p:sp>
      <p:sp>
        <p:nvSpPr>
          <p:cNvPr id="6" name="object 6"/>
          <p:cNvSpPr txBox="1"/>
          <p:nvPr/>
        </p:nvSpPr>
        <p:spPr>
          <a:xfrm>
            <a:off x="6521450" y="1583078"/>
            <a:ext cx="3054350" cy="3700393"/>
          </a:xfrm>
          <a:prstGeom prst="rect">
            <a:avLst/>
          </a:prstGeom>
        </p:spPr>
        <p:txBody>
          <a:bodyPr vert="horz" wrap="square" lIns="0" tIns="6879" rIns="0" bIns="0" rtlCol="0">
            <a:spAutoFit/>
          </a:bodyPr>
          <a:lstStyle/>
          <a:p>
            <a:pPr marL="254545" marR="2752" indent="-247665">
              <a:lnSpc>
                <a:spcPct val="115999"/>
              </a:lnSpc>
              <a:spcBef>
                <a:spcPts val="54"/>
              </a:spcBef>
              <a:buFont typeface="Arial" panose="020B0604020202020204" pitchFamily="34" charset="0"/>
              <a:buChar char="•"/>
            </a:pPr>
            <a:r>
              <a:rPr lang="en-AU" sz="1896" spc="-27" dirty="0">
                <a:solidFill>
                  <a:schemeClr val="bg1"/>
                </a:solidFill>
                <a:latin typeface="Arial"/>
                <a:cs typeface="Arial"/>
              </a:rPr>
              <a:t>Securing permanent warehouse facilities to strengthen financial security</a:t>
            </a:r>
          </a:p>
          <a:p>
            <a:pPr marL="254545" marR="2752" indent="-247665">
              <a:lnSpc>
                <a:spcPct val="115999"/>
              </a:lnSpc>
              <a:spcBef>
                <a:spcPts val="54"/>
              </a:spcBef>
              <a:buFont typeface="Arial" panose="020B0604020202020204" pitchFamily="34" charset="0"/>
              <a:buChar char="•"/>
            </a:pPr>
            <a:r>
              <a:rPr lang="en-AU" sz="1896" spc="-27" dirty="0">
                <a:solidFill>
                  <a:schemeClr val="bg1"/>
                </a:solidFill>
                <a:latin typeface="Arial"/>
                <a:cs typeface="Arial"/>
              </a:rPr>
              <a:t>Partnering with welfare agencies to secure sustainable income streams to meet increasing demand</a:t>
            </a:r>
            <a:endParaRPr sz="1896" dirty="0">
              <a:solidFill>
                <a:schemeClr val="bg1"/>
              </a:solidFill>
              <a:latin typeface="Arial"/>
              <a:cs typeface="Arial"/>
            </a:endParaRPr>
          </a:p>
          <a:p>
            <a:pPr marL="254545" indent="-247665">
              <a:spcBef>
                <a:spcPts val="363"/>
              </a:spcBef>
              <a:buFont typeface="Arial" panose="020B0604020202020204" pitchFamily="34" charset="0"/>
              <a:buChar char="•"/>
            </a:pPr>
            <a:r>
              <a:rPr lang="en-US" sz="1896" spc="-5" dirty="0">
                <a:solidFill>
                  <a:schemeClr val="bg1"/>
                </a:solidFill>
                <a:latin typeface="Arial"/>
                <a:cs typeface="Arial"/>
              </a:rPr>
              <a:t>Recruiting s</a:t>
            </a:r>
            <a:r>
              <a:rPr sz="1896" spc="-5" dirty="0">
                <a:solidFill>
                  <a:schemeClr val="bg1"/>
                </a:solidFill>
                <a:latin typeface="Arial"/>
                <a:cs typeface="Arial"/>
              </a:rPr>
              <a:t>ufficient</a:t>
            </a:r>
            <a:r>
              <a:rPr sz="1896" spc="-108" dirty="0">
                <a:solidFill>
                  <a:schemeClr val="bg1"/>
                </a:solidFill>
                <a:latin typeface="Arial"/>
                <a:cs typeface="Arial"/>
              </a:rPr>
              <a:t> </a:t>
            </a:r>
            <a:r>
              <a:rPr sz="1896" spc="-38" dirty="0">
                <a:solidFill>
                  <a:schemeClr val="bg1"/>
                </a:solidFill>
                <a:latin typeface="Arial"/>
                <a:cs typeface="Arial"/>
              </a:rPr>
              <a:t>and</a:t>
            </a:r>
            <a:r>
              <a:rPr sz="1896" spc="-95" dirty="0">
                <a:solidFill>
                  <a:schemeClr val="bg1"/>
                </a:solidFill>
                <a:latin typeface="Arial"/>
                <a:cs typeface="Arial"/>
              </a:rPr>
              <a:t> </a:t>
            </a:r>
            <a:r>
              <a:rPr sz="1896" spc="-49" dirty="0">
                <a:solidFill>
                  <a:schemeClr val="bg1"/>
                </a:solidFill>
                <a:latin typeface="Arial"/>
                <a:cs typeface="Arial"/>
              </a:rPr>
              <a:t>capable</a:t>
            </a:r>
            <a:r>
              <a:rPr sz="1896" spc="-84" dirty="0">
                <a:solidFill>
                  <a:schemeClr val="bg1"/>
                </a:solidFill>
                <a:latin typeface="Arial"/>
                <a:cs typeface="Arial"/>
              </a:rPr>
              <a:t> </a:t>
            </a:r>
            <a:r>
              <a:rPr sz="1896" spc="-5" dirty="0">
                <a:solidFill>
                  <a:schemeClr val="bg1"/>
                </a:solidFill>
                <a:latin typeface="Arial"/>
                <a:cs typeface="Arial"/>
              </a:rPr>
              <a:t>volunteers</a:t>
            </a:r>
            <a:endParaRPr sz="1896" dirty="0">
              <a:solidFill>
                <a:schemeClr val="bg1"/>
              </a:solidFill>
              <a:latin typeface="Arial"/>
              <a:cs typeface="Arial"/>
            </a:endParaRPr>
          </a:p>
        </p:txBody>
      </p:sp>
      <p:pic>
        <p:nvPicPr>
          <p:cNvPr id="4" name="Picture 3">
            <a:extLst>
              <a:ext uri="{FF2B5EF4-FFF2-40B4-BE49-F238E27FC236}">
                <a16:creationId xmlns:a16="http://schemas.microsoft.com/office/drawing/2014/main" id="{951BBCAF-71EE-1205-3A60-33DEEACB7F37}"/>
              </a:ext>
            </a:extLst>
          </p:cNvPr>
          <p:cNvPicPr>
            <a:picLocks noChangeAspect="1"/>
          </p:cNvPicPr>
          <p:nvPr/>
        </p:nvPicPr>
        <p:blipFill>
          <a:blip r:embed="rId2">
            <a:extLst>
              <a:ext uri="{28A0092B-C50C-407E-A947-70E740481C1C}">
                <a14:useLocalDpi xmlns:a14="http://schemas.microsoft.com/office/drawing/2010/main" val="0"/>
              </a:ext>
            </a:extLst>
          </a:blip>
          <a:srcRect r="8448"/>
          <a:stretch>
            <a:fillRect/>
          </a:stretch>
        </p:blipFill>
        <p:spPr>
          <a:xfrm>
            <a:off x="1936958" y="3346450"/>
            <a:ext cx="4403391" cy="2705473"/>
          </a:xfrm>
          <a:prstGeom prst="rect">
            <a:avLst/>
          </a:prstGeom>
        </p:spPr>
      </p:pic>
      <p:pic>
        <p:nvPicPr>
          <p:cNvPr id="7" name="Picture 6">
            <a:extLst>
              <a:ext uri="{FF2B5EF4-FFF2-40B4-BE49-F238E27FC236}">
                <a16:creationId xmlns:a16="http://schemas.microsoft.com/office/drawing/2014/main" id="{B542E32E-4E66-207C-A914-724CEE02B5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78" y="1323975"/>
            <a:ext cx="3607470" cy="270547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9492" y="1056559"/>
            <a:ext cx="3090465" cy="4746624"/>
          </a:xfrm>
          <a:prstGeom prst="rect">
            <a:avLst/>
          </a:prstGeom>
        </p:spPr>
      </p:pic>
      <p:sp>
        <p:nvSpPr>
          <p:cNvPr id="3" name="object 3" descr="$PPTXTitle"/>
          <p:cNvSpPr txBox="1">
            <a:spLocks noGrp="1"/>
          </p:cNvSpPr>
          <p:nvPr>
            <p:ph type="title"/>
          </p:nvPr>
        </p:nvSpPr>
        <p:spPr>
          <a:xfrm>
            <a:off x="3642556" y="1175322"/>
            <a:ext cx="6050571" cy="432127"/>
          </a:xfrm>
          <a:prstGeom prst="rect">
            <a:avLst/>
          </a:prstGeom>
        </p:spPr>
        <p:txBody>
          <a:bodyPr vert="horz" wrap="square" lIns="0" tIns="6879" rIns="0" bIns="0" rtlCol="0" anchor="b">
            <a:spAutoFit/>
          </a:bodyPr>
          <a:lstStyle/>
          <a:p>
            <a:pPr marL="6880">
              <a:lnSpc>
                <a:spcPct val="100000"/>
              </a:lnSpc>
              <a:spcBef>
                <a:spcPts val="54"/>
              </a:spcBef>
            </a:pPr>
            <a:r>
              <a:rPr sz="2763" spc="81" dirty="0">
                <a:ln>
                  <a:solidFill>
                    <a:srgbClr val="0000CC"/>
                  </a:solidFill>
                </a:ln>
                <a:solidFill>
                  <a:srgbClr val="0000CC"/>
                </a:solidFill>
                <a:latin typeface="Arial Black"/>
                <a:cs typeface="Arial Black"/>
              </a:rPr>
              <a:t>Strategic</a:t>
            </a:r>
            <a:r>
              <a:rPr sz="2763" spc="-30" dirty="0">
                <a:ln>
                  <a:solidFill>
                    <a:srgbClr val="0000CC"/>
                  </a:solidFill>
                </a:ln>
                <a:solidFill>
                  <a:srgbClr val="0000CC"/>
                </a:solidFill>
                <a:latin typeface="Arial Black"/>
                <a:cs typeface="Arial Black"/>
              </a:rPr>
              <a:t> </a:t>
            </a:r>
            <a:r>
              <a:rPr sz="2763" spc="89" dirty="0">
                <a:ln>
                  <a:solidFill>
                    <a:srgbClr val="0000CC"/>
                  </a:solidFill>
                </a:ln>
                <a:solidFill>
                  <a:srgbClr val="0000CC"/>
                </a:solidFill>
                <a:latin typeface="Arial Black"/>
                <a:cs typeface="Arial Black"/>
              </a:rPr>
              <a:t>Outlook</a:t>
            </a:r>
            <a:r>
              <a:rPr sz="2763" spc="-14" dirty="0">
                <a:ln>
                  <a:solidFill>
                    <a:srgbClr val="0000CC"/>
                  </a:solidFill>
                </a:ln>
                <a:solidFill>
                  <a:srgbClr val="0000CC"/>
                </a:solidFill>
                <a:latin typeface="Arial Black"/>
                <a:cs typeface="Arial Black"/>
              </a:rPr>
              <a:t> </a:t>
            </a:r>
            <a:r>
              <a:rPr sz="2763" spc="-444" dirty="0">
                <a:ln>
                  <a:solidFill>
                    <a:srgbClr val="0000CC"/>
                  </a:solidFill>
                </a:ln>
                <a:solidFill>
                  <a:srgbClr val="0000CC"/>
                </a:solidFill>
                <a:latin typeface="Arial Black"/>
                <a:cs typeface="Arial Black"/>
              </a:rPr>
              <a:t>&amp;</a:t>
            </a:r>
            <a:r>
              <a:rPr sz="2763" spc="3" dirty="0">
                <a:ln>
                  <a:solidFill>
                    <a:srgbClr val="0000CC"/>
                  </a:solidFill>
                </a:ln>
                <a:solidFill>
                  <a:srgbClr val="0000CC"/>
                </a:solidFill>
                <a:latin typeface="Arial Black"/>
                <a:cs typeface="Arial Black"/>
              </a:rPr>
              <a:t> </a:t>
            </a:r>
            <a:r>
              <a:rPr sz="2763" dirty="0">
                <a:ln>
                  <a:solidFill>
                    <a:srgbClr val="0000CC"/>
                  </a:solidFill>
                </a:ln>
                <a:solidFill>
                  <a:srgbClr val="0000CC"/>
                </a:solidFill>
                <a:latin typeface="Arial Black"/>
                <a:cs typeface="Arial Black"/>
              </a:rPr>
              <a:t>Key</a:t>
            </a:r>
            <a:r>
              <a:rPr sz="2763" spc="-14" dirty="0">
                <a:ln>
                  <a:solidFill>
                    <a:srgbClr val="0000CC"/>
                  </a:solidFill>
                </a:ln>
                <a:solidFill>
                  <a:srgbClr val="0000CC"/>
                </a:solidFill>
                <a:latin typeface="Arial Black"/>
                <a:cs typeface="Arial Black"/>
              </a:rPr>
              <a:t> </a:t>
            </a:r>
            <a:r>
              <a:rPr sz="2763" spc="-5" dirty="0">
                <a:ln>
                  <a:solidFill>
                    <a:srgbClr val="0000CC"/>
                  </a:solidFill>
                </a:ln>
                <a:solidFill>
                  <a:srgbClr val="0000CC"/>
                </a:solidFill>
                <a:latin typeface="Arial Black"/>
                <a:cs typeface="Arial Black"/>
              </a:rPr>
              <a:t>Goals</a:t>
            </a:r>
            <a:endParaRPr sz="2763">
              <a:ln>
                <a:solidFill>
                  <a:srgbClr val="0000CC"/>
                </a:solidFill>
              </a:ln>
              <a:solidFill>
                <a:srgbClr val="0000CC"/>
              </a:solidFill>
              <a:latin typeface="Arial Black"/>
              <a:cs typeface="Arial Black"/>
            </a:endParaRPr>
          </a:p>
        </p:txBody>
      </p:sp>
      <p:sp>
        <p:nvSpPr>
          <p:cNvPr id="4" name="object 4"/>
          <p:cNvSpPr txBox="1"/>
          <p:nvPr/>
        </p:nvSpPr>
        <p:spPr>
          <a:xfrm>
            <a:off x="3649999" y="2919942"/>
            <a:ext cx="621533" cy="632182"/>
          </a:xfrm>
          <a:prstGeom prst="rect">
            <a:avLst/>
          </a:prstGeom>
        </p:spPr>
        <p:txBody>
          <a:bodyPr vert="horz" wrap="square" lIns="0" tIns="6879" rIns="0" bIns="0" rtlCol="0">
            <a:spAutoFit/>
          </a:bodyPr>
          <a:lstStyle/>
          <a:p>
            <a:pPr marL="6880">
              <a:spcBef>
                <a:spcPts val="54"/>
              </a:spcBef>
            </a:pPr>
            <a:r>
              <a:rPr sz="4063" spc="-333" dirty="0">
                <a:ln>
                  <a:solidFill>
                    <a:srgbClr val="0000CC"/>
                  </a:solidFill>
                </a:ln>
                <a:solidFill>
                  <a:srgbClr val="0000CC"/>
                </a:solidFill>
                <a:latin typeface="Arial Black"/>
                <a:cs typeface="Arial Black"/>
              </a:rPr>
              <a:t>0</a:t>
            </a:r>
            <a:r>
              <a:rPr lang="en-AU" sz="4063" spc="-333" dirty="0">
                <a:ln>
                  <a:solidFill>
                    <a:srgbClr val="0000CC"/>
                  </a:solidFill>
                </a:ln>
                <a:solidFill>
                  <a:srgbClr val="0000CC"/>
                </a:solidFill>
                <a:latin typeface="Arial Black"/>
                <a:cs typeface="Arial Black"/>
              </a:rPr>
              <a:t>2</a:t>
            </a:r>
            <a:endParaRPr sz="4063" dirty="0">
              <a:ln>
                <a:solidFill>
                  <a:srgbClr val="0000CC"/>
                </a:solidFill>
              </a:ln>
              <a:solidFill>
                <a:srgbClr val="0000CC"/>
              </a:solidFill>
              <a:latin typeface="Arial Black"/>
              <a:cs typeface="Arial Black"/>
            </a:endParaRPr>
          </a:p>
        </p:txBody>
      </p:sp>
      <p:sp>
        <p:nvSpPr>
          <p:cNvPr id="5" name="object 5"/>
          <p:cNvSpPr txBox="1"/>
          <p:nvPr/>
        </p:nvSpPr>
        <p:spPr>
          <a:xfrm>
            <a:off x="3631893" y="1870972"/>
            <a:ext cx="732975" cy="632182"/>
          </a:xfrm>
          <a:prstGeom prst="rect">
            <a:avLst/>
          </a:prstGeom>
        </p:spPr>
        <p:txBody>
          <a:bodyPr vert="horz" wrap="square" lIns="0" tIns="6879" rIns="0" bIns="0" rtlCol="0">
            <a:spAutoFit/>
          </a:bodyPr>
          <a:lstStyle/>
          <a:p>
            <a:pPr marL="6880">
              <a:spcBef>
                <a:spcPts val="54"/>
              </a:spcBef>
            </a:pPr>
            <a:r>
              <a:rPr lang="en-AU" sz="4063" spc="100" dirty="0">
                <a:ln>
                  <a:solidFill>
                    <a:srgbClr val="0000CC"/>
                  </a:solidFill>
                </a:ln>
                <a:solidFill>
                  <a:srgbClr val="0000CC"/>
                </a:solidFill>
                <a:latin typeface="Arial Black"/>
                <a:cs typeface="Arial Black"/>
              </a:rPr>
              <a:t>01</a:t>
            </a:r>
            <a:endParaRPr sz="4063" dirty="0">
              <a:ln>
                <a:solidFill>
                  <a:srgbClr val="0000CC"/>
                </a:solidFill>
              </a:ln>
              <a:solidFill>
                <a:srgbClr val="0000CC"/>
              </a:solidFill>
              <a:latin typeface="Arial Black"/>
              <a:cs typeface="Arial Black"/>
            </a:endParaRPr>
          </a:p>
        </p:txBody>
      </p:sp>
      <p:sp>
        <p:nvSpPr>
          <p:cNvPr id="6" name="object 6"/>
          <p:cNvSpPr txBox="1"/>
          <p:nvPr/>
        </p:nvSpPr>
        <p:spPr>
          <a:xfrm>
            <a:off x="3658526" y="5081947"/>
            <a:ext cx="722313" cy="632182"/>
          </a:xfrm>
          <a:prstGeom prst="rect">
            <a:avLst/>
          </a:prstGeom>
        </p:spPr>
        <p:txBody>
          <a:bodyPr vert="horz" wrap="square" lIns="0" tIns="6879" rIns="0" bIns="0" rtlCol="0">
            <a:spAutoFit/>
          </a:bodyPr>
          <a:lstStyle/>
          <a:p>
            <a:pPr marL="6880">
              <a:spcBef>
                <a:spcPts val="54"/>
              </a:spcBef>
            </a:pPr>
            <a:r>
              <a:rPr sz="4063" spc="60" dirty="0">
                <a:ln>
                  <a:solidFill>
                    <a:srgbClr val="0000CC"/>
                  </a:solidFill>
                </a:ln>
                <a:solidFill>
                  <a:srgbClr val="0000CC"/>
                </a:solidFill>
                <a:latin typeface="Arial Black"/>
                <a:cs typeface="Arial Black"/>
              </a:rPr>
              <a:t>0</a:t>
            </a:r>
            <a:r>
              <a:rPr lang="en-AU" sz="4063" spc="60" dirty="0">
                <a:ln>
                  <a:solidFill>
                    <a:srgbClr val="0000CC"/>
                  </a:solidFill>
                </a:ln>
                <a:solidFill>
                  <a:srgbClr val="0000CC"/>
                </a:solidFill>
                <a:latin typeface="Arial Black"/>
                <a:cs typeface="Arial Black"/>
              </a:rPr>
              <a:t>4</a:t>
            </a:r>
            <a:endParaRPr sz="4063" dirty="0">
              <a:ln>
                <a:solidFill>
                  <a:srgbClr val="0000CC"/>
                </a:solidFill>
              </a:ln>
              <a:solidFill>
                <a:srgbClr val="0000CC"/>
              </a:solidFill>
              <a:latin typeface="Arial Black"/>
              <a:cs typeface="Arial Black"/>
            </a:endParaRPr>
          </a:p>
        </p:txBody>
      </p:sp>
      <p:sp>
        <p:nvSpPr>
          <p:cNvPr id="7" name="object 7"/>
          <p:cNvSpPr txBox="1"/>
          <p:nvPr/>
        </p:nvSpPr>
        <p:spPr>
          <a:xfrm>
            <a:off x="4460052" y="1885372"/>
            <a:ext cx="4912757" cy="557674"/>
          </a:xfrm>
          <a:prstGeom prst="rect">
            <a:avLst/>
          </a:prstGeom>
        </p:spPr>
        <p:txBody>
          <a:bodyPr vert="horz" wrap="square" lIns="0" tIns="6879" rIns="0" bIns="0" rtlCol="0">
            <a:spAutoFit/>
          </a:bodyPr>
          <a:lstStyle/>
          <a:p>
            <a:pPr marL="6880" marR="2752">
              <a:lnSpc>
                <a:spcPct val="114599"/>
              </a:lnSpc>
              <a:spcBef>
                <a:spcPts val="54"/>
              </a:spcBef>
            </a:pPr>
            <a:r>
              <a:rPr sz="1625" spc="-16" dirty="0">
                <a:ln>
                  <a:solidFill>
                    <a:srgbClr val="0000CC"/>
                  </a:solidFill>
                </a:ln>
                <a:solidFill>
                  <a:srgbClr val="0000CC"/>
                </a:solidFill>
                <a:latin typeface="Arial"/>
                <a:cs typeface="Arial"/>
              </a:rPr>
              <a:t>Financial:</a:t>
            </a:r>
            <a:r>
              <a:rPr sz="1625" spc="-70" dirty="0">
                <a:ln>
                  <a:solidFill>
                    <a:srgbClr val="0000CC"/>
                  </a:solidFill>
                </a:ln>
                <a:solidFill>
                  <a:srgbClr val="0000CC"/>
                </a:solidFill>
                <a:latin typeface="Arial"/>
                <a:cs typeface="Arial"/>
              </a:rPr>
              <a:t> </a:t>
            </a:r>
            <a:r>
              <a:rPr lang="en-AU" sz="1625" spc="-14" dirty="0">
                <a:ln>
                  <a:solidFill>
                    <a:srgbClr val="0000CC"/>
                  </a:solidFill>
                </a:ln>
                <a:solidFill>
                  <a:srgbClr val="0000CC"/>
                </a:solidFill>
                <a:latin typeface="Arial"/>
                <a:cs typeface="Arial"/>
              </a:rPr>
              <a:t>Continue to </a:t>
            </a:r>
            <a:r>
              <a:rPr sz="1625" spc="-14" dirty="0">
                <a:ln>
                  <a:solidFill>
                    <a:srgbClr val="0000CC"/>
                  </a:solidFill>
                </a:ln>
                <a:solidFill>
                  <a:srgbClr val="0000CC"/>
                </a:solidFill>
                <a:latin typeface="Arial"/>
                <a:cs typeface="Arial"/>
              </a:rPr>
              <a:t>improve</a:t>
            </a:r>
            <a:r>
              <a:rPr sz="1625" spc="-68" dirty="0">
                <a:ln>
                  <a:solidFill>
                    <a:srgbClr val="0000CC"/>
                  </a:solidFill>
                </a:ln>
                <a:solidFill>
                  <a:srgbClr val="0000CC"/>
                </a:solidFill>
                <a:latin typeface="Arial"/>
                <a:cs typeface="Arial"/>
              </a:rPr>
              <a:t> </a:t>
            </a:r>
            <a:r>
              <a:rPr sz="1625" dirty="0">
                <a:ln>
                  <a:solidFill>
                    <a:srgbClr val="0000CC"/>
                  </a:solidFill>
                </a:ln>
                <a:solidFill>
                  <a:srgbClr val="0000CC"/>
                </a:solidFill>
                <a:latin typeface="Arial"/>
                <a:cs typeface="Arial"/>
              </a:rPr>
              <a:t>the</a:t>
            </a:r>
            <a:r>
              <a:rPr sz="1625" spc="-70" dirty="0">
                <a:ln>
                  <a:solidFill>
                    <a:srgbClr val="0000CC"/>
                  </a:solidFill>
                </a:ln>
                <a:solidFill>
                  <a:srgbClr val="0000CC"/>
                </a:solidFill>
                <a:latin typeface="Arial"/>
                <a:cs typeface="Arial"/>
              </a:rPr>
              <a:t> </a:t>
            </a:r>
            <a:r>
              <a:rPr sz="1625" spc="-11" dirty="0">
                <a:ln>
                  <a:solidFill>
                    <a:srgbClr val="0000CC"/>
                  </a:solidFill>
                </a:ln>
                <a:solidFill>
                  <a:srgbClr val="0000CC"/>
                </a:solidFill>
                <a:latin typeface="Arial"/>
                <a:cs typeface="Arial"/>
              </a:rPr>
              <a:t>financial</a:t>
            </a:r>
            <a:r>
              <a:rPr sz="1625" spc="-68" dirty="0">
                <a:ln>
                  <a:solidFill>
                    <a:srgbClr val="0000CC"/>
                  </a:solidFill>
                </a:ln>
                <a:solidFill>
                  <a:srgbClr val="0000CC"/>
                </a:solidFill>
                <a:latin typeface="Arial"/>
                <a:cs typeface="Arial"/>
              </a:rPr>
              <a:t> </a:t>
            </a:r>
            <a:r>
              <a:rPr sz="1625" spc="-19" dirty="0">
                <a:ln>
                  <a:solidFill>
                    <a:srgbClr val="0000CC"/>
                  </a:solidFill>
                </a:ln>
                <a:solidFill>
                  <a:srgbClr val="0000CC"/>
                </a:solidFill>
                <a:latin typeface="Arial"/>
                <a:cs typeface="Arial"/>
              </a:rPr>
              <a:t>security</a:t>
            </a:r>
            <a:r>
              <a:rPr sz="1625" spc="-68" dirty="0">
                <a:ln>
                  <a:solidFill>
                    <a:srgbClr val="0000CC"/>
                  </a:solidFill>
                </a:ln>
                <a:solidFill>
                  <a:srgbClr val="0000CC"/>
                </a:solidFill>
                <a:latin typeface="Arial"/>
                <a:cs typeface="Arial"/>
              </a:rPr>
              <a:t> </a:t>
            </a:r>
            <a:r>
              <a:rPr sz="1625" spc="30" dirty="0">
                <a:ln>
                  <a:solidFill>
                    <a:srgbClr val="0000CC"/>
                  </a:solidFill>
                </a:ln>
                <a:solidFill>
                  <a:srgbClr val="0000CC"/>
                </a:solidFill>
                <a:latin typeface="Arial"/>
                <a:cs typeface="Arial"/>
              </a:rPr>
              <a:t>of</a:t>
            </a:r>
            <a:r>
              <a:rPr sz="1625" spc="-70" dirty="0">
                <a:ln>
                  <a:solidFill>
                    <a:srgbClr val="0000CC"/>
                  </a:solidFill>
                </a:ln>
                <a:solidFill>
                  <a:srgbClr val="0000CC"/>
                </a:solidFill>
                <a:latin typeface="Arial"/>
                <a:cs typeface="Arial"/>
              </a:rPr>
              <a:t> </a:t>
            </a:r>
            <a:r>
              <a:rPr sz="1625" dirty="0">
                <a:ln>
                  <a:solidFill>
                    <a:srgbClr val="0000CC"/>
                  </a:solidFill>
                </a:ln>
                <a:solidFill>
                  <a:srgbClr val="0000CC"/>
                </a:solidFill>
                <a:latin typeface="Arial"/>
                <a:cs typeface="Arial"/>
              </a:rPr>
              <a:t>the</a:t>
            </a:r>
            <a:r>
              <a:rPr sz="1625" spc="-68" dirty="0">
                <a:ln>
                  <a:solidFill>
                    <a:srgbClr val="0000CC"/>
                  </a:solidFill>
                </a:ln>
                <a:solidFill>
                  <a:srgbClr val="0000CC"/>
                </a:solidFill>
                <a:latin typeface="Arial"/>
                <a:cs typeface="Arial"/>
              </a:rPr>
              <a:t> </a:t>
            </a:r>
            <a:r>
              <a:rPr sz="1625" spc="-41" dirty="0">
                <a:ln>
                  <a:solidFill>
                    <a:srgbClr val="0000CC"/>
                  </a:solidFill>
                </a:ln>
                <a:solidFill>
                  <a:srgbClr val="0000CC"/>
                </a:solidFill>
                <a:latin typeface="Arial"/>
                <a:cs typeface="Arial"/>
              </a:rPr>
              <a:t>business </a:t>
            </a:r>
            <a:r>
              <a:rPr sz="1625" spc="-24" dirty="0">
                <a:ln>
                  <a:solidFill>
                    <a:srgbClr val="0000CC"/>
                  </a:solidFill>
                </a:ln>
                <a:solidFill>
                  <a:srgbClr val="0000CC"/>
                </a:solidFill>
                <a:latin typeface="Arial"/>
                <a:cs typeface="Arial"/>
              </a:rPr>
              <a:t>(including</a:t>
            </a:r>
            <a:r>
              <a:rPr sz="1625" spc="-51" dirty="0">
                <a:ln>
                  <a:solidFill>
                    <a:srgbClr val="0000CC"/>
                  </a:solidFill>
                </a:ln>
                <a:solidFill>
                  <a:srgbClr val="0000CC"/>
                </a:solidFill>
                <a:latin typeface="Arial"/>
                <a:cs typeface="Arial"/>
              </a:rPr>
              <a:t> warehouse</a:t>
            </a:r>
            <a:r>
              <a:rPr sz="1625" spc="-46" dirty="0">
                <a:ln>
                  <a:solidFill>
                    <a:srgbClr val="0000CC"/>
                  </a:solidFill>
                </a:ln>
                <a:solidFill>
                  <a:srgbClr val="0000CC"/>
                </a:solidFill>
                <a:latin typeface="Arial"/>
                <a:cs typeface="Arial"/>
              </a:rPr>
              <a:t> </a:t>
            </a:r>
            <a:r>
              <a:rPr sz="1625" spc="-5" dirty="0">
                <a:ln>
                  <a:solidFill>
                    <a:srgbClr val="0000CC"/>
                  </a:solidFill>
                </a:ln>
                <a:solidFill>
                  <a:srgbClr val="0000CC"/>
                </a:solidFill>
                <a:latin typeface="Arial"/>
                <a:cs typeface="Arial"/>
              </a:rPr>
              <a:t>purchase</a:t>
            </a:r>
            <a:r>
              <a:rPr lang="en-AU" sz="1625" spc="-5" dirty="0">
                <a:ln>
                  <a:solidFill>
                    <a:srgbClr val="0000CC"/>
                  </a:solidFill>
                </a:ln>
                <a:solidFill>
                  <a:srgbClr val="0000CC"/>
                </a:solidFill>
                <a:latin typeface="Arial"/>
                <a:cs typeface="Arial"/>
              </a:rPr>
              <a:t>)</a:t>
            </a:r>
            <a:endParaRPr sz="1625" dirty="0">
              <a:ln>
                <a:solidFill>
                  <a:srgbClr val="0000CC"/>
                </a:solidFill>
              </a:ln>
              <a:solidFill>
                <a:srgbClr val="0000CC"/>
              </a:solidFill>
              <a:latin typeface="Arial"/>
              <a:cs typeface="Arial"/>
            </a:endParaRPr>
          </a:p>
        </p:txBody>
      </p:sp>
      <p:sp>
        <p:nvSpPr>
          <p:cNvPr id="8" name="object 8"/>
          <p:cNvSpPr txBox="1"/>
          <p:nvPr/>
        </p:nvSpPr>
        <p:spPr>
          <a:xfrm>
            <a:off x="4460051" y="2851150"/>
            <a:ext cx="4700017" cy="757152"/>
          </a:xfrm>
          <a:prstGeom prst="rect">
            <a:avLst/>
          </a:prstGeom>
        </p:spPr>
        <p:txBody>
          <a:bodyPr vert="horz" wrap="square" lIns="0" tIns="6879" rIns="0" bIns="0" rtlCol="0">
            <a:spAutoFit/>
          </a:bodyPr>
          <a:lstStyle/>
          <a:p>
            <a:pPr marL="6880">
              <a:spcBef>
                <a:spcPts val="54"/>
              </a:spcBef>
            </a:pPr>
            <a:r>
              <a:rPr lang="en-AU" sz="1625" dirty="0">
                <a:ln>
                  <a:solidFill>
                    <a:srgbClr val="0000CC"/>
                  </a:solidFill>
                </a:ln>
                <a:solidFill>
                  <a:srgbClr val="0000CC"/>
                </a:solidFill>
                <a:latin typeface="Arial"/>
                <a:cs typeface="Arial"/>
              </a:rPr>
              <a:t>Financial: Ongoing diversification of funding streams including access to funding from community and philanthropic agencies</a:t>
            </a:r>
          </a:p>
        </p:txBody>
      </p:sp>
      <p:sp>
        <p:nvSpPr>
          <p:cNvPr id="9" name="object 9"/>
          <p:cNvSpPr txBox="1"/>
          <p:nvPr/>
        </p:nvSpPr>
        <p:spPr>
          <a:xfrm>
            <a:off x="4511313" y="5233219"/>
            <a:ext cx="4902094" cy="257015"/>
          </a:xfrm>
          <a:prstGeom prst="rect">
            <a:avLst/>
          </a:prstGeom>
        </p:spPr>
        <p:txBody>
          <a:bodyPr vert="horz" wrap="square" lIns="0" tIns="6879" rIns="0" bIns="0" rtlCol="0">
            <a:spAutoFit/>
          </a:bodyPr>
          <a:lstStyle/>
          <a:p>
            <a:pPr marL="6880">
              <a:spcBef>
                <a:spcPts val="54"/>
              </a:spcBef>
            </a:pPr>
            <a:r>
              <a:rPr sz="1625" dirty="0">
                <a:ln>
                  <a:solidFill>
                    <a:srgbClr val="0000CC"/>
                  </a:solidFill>
                </a:ln>
                <a:solidFill>
                  <a:srgbClr val="0000CC"/>
                </a:solidFill>
                <a:latin typeface="Arial"/>
                <a:cs typeface="Arial"/>
              </a:rPr>
              <a:t>Volunteer</a:t>
            </a:r>
            <a:r>
              <a:rPr sz="1625" spc="-43" dirty="0">
                <a:ln>
                  <a:solidFill>
                    <a:srgbClr val="0000CC"/>
                  </a:solidFill>
                </a:ln>
                <a:solidFill>
                  <a:srgbClr val="0000CC"/>
                </a:solidFill>
                <a:latin typeface="Arial"/>
                <a:cs typeface="Arial"/>
              </a:rPr>
              <a:t> </a:t>
            </a:r>
            <a:r>
              <a:rPr sz="1625" dirty="0">
                <a:ln>
                  <a:solidFill>
                    <a:srgbClr val="0000CC"/>
                  </a:solidFill>
                </a:ln>
                <a:solidFill>
                  <a:srgbClr val="0000CC"/>
                </a:solidFill>
                <a:latin typeface="Arial"/>
                <a:cs typeface="Arial"/>
              </a:rPr>
              <a:t>frameworks:</a:t>
            </a:r>
            <a:r>
              <a:rPr sz="1625" spc="-41" dirty="0">
                <a:ln>
                  <a:solidFill>
                    <a:srgbClr val="0000CC"/>
                  </a:solidFill>
                </a:ln>
                <a:solidFill>
                  <a:srgbClr val="0000CC"/>
                </a:solidFill>
                <a:latin typeface="Arial"/>
                <a:cs typeface="Arial"/>
              </a:rPr>
              <a:t> </a:t>
            </a:r>
            <a:r>
              <a:rPr sz="1625" spc="-43" dirty="0">
                <a:ln>
                  <a:solidFill>
                    <a:srgbClr val="0000CC"/>
                  </a:solidFill>
                </a:ln>
                <a:solidFill>
                  <a:srgbClr val="0000CC"/>
                </a:solidFill>
                <a:latin typeface="Arial"/>
                <a:cs typeface="Arial"/>
              </a:rPr>
              <a:t>Increase </a:t>
            </a:r>
            <a:r>
              <a:rPr sz="1625" dirty="0">
                <a:ln>
                  <a:solidFill>
                    <a:srgbClr val="0000CC"/>
                  </a:solidFill>
                </a:ln>
                <a:solidFill>
                  <a:srgbClr val="0000CC"/>
                </a:solidFill>
                <a:latin typeface="Arial"/>
                <a:cs typeface="Arial"/>
              </a:rPr>
              <a:t>our</a:t>
            </a:r>
            <a:r>
              <a:rPr sz="1625" spc="-41" dirty="0">
                <a:ln>
                  <a:solidFill>
                    <a:srgbClr val="0000CC"/>
                  </a:solidFill>
                </a:ln>
                <a:solidFill>
                  <a:srgbClr val="0000CC"/>
                </a:solidFill>
                <a:latin typeface="Arial"/>
                <a:cs typeface="Arial"/>
              </a:rPr>
              <a:t> </a:t>
            </a:r>
            <a:r>
              <a:rPr sz="1625" dirty="0">
                <a:ln>
                  <a:solidFill>
                    <a:srgbClr val="0000CC"/>
                  </a:solidFill>
                </a:ln>
                <a:solidFill>
                  <a:srgbClr val="0000CC"/>
                </a:solidFill>
                <a:latin typeface="Arial"/>
                <a:cs typeface="Arial"/>
              </a:rPr>
              <a:t>pool</a:t>
            </a:r>
            <a:r>
              <a:rPr sz="1625" spc="-41" dirty="0">
                <a:ln>
                  <a:solidFill>
                    <a:srgbClr val="0000CC"/>
                  </a:solidFill>
                </a:ln>
                <a:solidFill>
                  <a:srgbClr val="0000CC"/>
                </a:solidFill>
                <a:latin typeface="Arial"/>
                <a:cs typeface="Arial"/>
              </a:rPr>
              <a:t> </a:t>
            </a:r>
            <a:r>
              <a:rPr sz="1625" spc="30" dirty="0">
                <a:ln>
                  <a:solidFill>
                    <a:srgbClr val="0000CC"/>
                  </a:solidFill>
                </a:ln>
                <a:solidFill>
                  <a:srgbClr val="0000CC"/>
                </a:solidFill>
                <a:latin typeface="Arial"/>
                <a:cs typeface="Arial"/>
              </a:rPr>
              <a:t>of</a:t>
            </a:r>
            <a:r>
              <a:rPr sz="1625" spc="-43" dirty="0">
                <a:ln>
                  <a:solidFill>
                    <a:srgbClr val="0000CC"/>
                  </a:solidFill>
                </a:ln>
                <a:solidFill>
                  <a:srgbClr val="0000CC"/>
                </a:solidFill>
                <a:latin typeface="Arial"/>
                <a:cs typeface="Arial"/>
              </a:rPr>
              <a:t> </a:t>
            </a:r>
            <a:r>
              <a:rPr sz="1625" spc="-5" dirty="0">
                <a:ln>
                  <a:solidFill>
                    <a:srgbClr val="0000CC"/>
                  </a:solidFill>
                </a:ln>
                <a:solidFill>
                  <a:srgbClr val="0000CC"/>
                </a:solidFill>
                <a:latin typeface="Arial"/>
                <a:cs typeface="Arial"/>
              </a:rPr>
              <a:t>volunteers</a:t>
            </a:r>
            <a:endParaRPr sz="1625" dirty="0">
              <a:ln>
                <a:solidFill>
                  <a:srgbClr val="0000CC"/>
                </a:solidFill>
              </a:ln>
              <a:solidFill>
                <a:srgbClr val="0000CC"/>
              </a:solidFill>
              <a:latin typeface="Arial"/>
              <a:cs typeface="Arial"/>
            </a:endParaRPr>
          </a:p>
        </p:txBody>
      </p:sp>
      <p:sp>
        <p:nvSpPr>
          <p:cNvPr id="11" name="TextBox 10">
            <a:extLst>
              <a:ext uri="{FF2B5EF4-FFF2-40B4-BE49-F238E27FC236}">
                <a16:creationId xmlns:a16="http://schemas.microsoft.com/office/drawing/2014/main" id="{69F6A145-DC44-565C-E3FA-6273CC45A1DE}"/>
              </a:ext>
            </a:extLst>
          </p:cNvPr>
          <p:cNvSpPr txBox="1"/>
          <p:nvPr/>
        </p:nvSpPr>
        <p:spPr>
          <a:xfrm>
            <a:off x="4460407" y="4198612"/>
            <a:ext cx="4953000" cy="342401"/>
          </a:xfrm>
          <a:prstGeom prst="rect">
            <a:avLst/>
          </a:prstGeom>
          <a:noFill/>
        </p:spPr>
        <p:txBody>
          <a:bodyPr wrap="square">
            <a:spAutoFit/>
          </a:bodyPr>
          <a:lstStyle/>
          <a:p>
            <a:pPr marL="6880">
              <a:spcBef>
                <a:spcPts val="54"/>
              </a:spcBef>
            </a:pPr>
            <a:r>
              <a:rPr lang="en-AU" sz="1625" dirty="0">
                <a:ln>
                  <a:solidFill>
                    <a:srgbClr val="0000CC"/>
                  </a:solidFill>
                </a:ln>
                <a:solidFill>
                  <a:srgbClr val="0000CC"/>
                </a:solidFill>
                <a:latin typeface="Arial"/>
                <a:cs typeface="Arial"/>
              </a:rPr>
              <a:t>Profile:</a:t>
            </a:r>
            <a:r>
              <a:rPr lang="en-AU" sz="1625" spc="-16" dirty="0">
                <a:ln>
                  <a:solidFill>
                    <a:srgbClr val="0000CC"/>
                  </a:solidFill>
                </a:ln>
                <a:solidFill>
                  <a:srgbClr val="0000CC"/>
                </a:solidFill>
                <a:latin typeface="Arial"/>
                <a:cs typeface="Arial"/>
              </a:rPr>
              <a:t> </a:t>
            </a:r>
            <a:r>
              <a:rPr lang="en-AU" sz="1625" spc="-43" dirty="0">
                <a:ln>
                  <a:solidFill>
                    <a:srgbClr val="0000CC"/>
                  </a:solidFill>
                </a:ln>
                <a:solidFill>
                  <a:srgbClr val="0000CC"/>
                </a:solidFill>
                <a:latin typeface="Arial"/>
                <a:cs typeface="Arial"/>
              </a:rPr>
              <a:t>Enhance</a:t>
            </a:r>
            <a:r>
              <a:rPr lang="en-AU" sz="1625" spc="-14" dirty="0">
                <a:ln>
                  <a:solidFill>
                    <a:srgbClr val="0000CC"/>
                  </a:solidFill>
                </a:ln>
                <a:solidFill>
                  <a:srgbClr val="0000CC"/>
                </a:solidFill>
                <a:latin typeface="Arial"/>
                <a:cs typeface="Arial"/>
              </a:rPr>
              <a:t> </a:t>
            </a:r>
            <a:r>
              <a:rPr lang="en-AU" sz="1625" dirty="0">
                <a:ln>
                  <a:solidFill>
                    <a:srgbClr val="0000CC"/>
                  </a:solidFill>
                </a:ln>
                <a:solidFill>
                  <a:srgbClr val="0000CC"/>
                </a:solidFill>
                <a:latin typeface="Arial"/>
                <a:cs typeface="Arial"/>
              </a:rPr>
              <a:t>our</a:t>
            </a:r>
            <a:r>
              <a:rPr lang="en-AU" sz="1625" spc="-16" dirty="0">
                <a:ln>
                  <a:solidFill>
                    <a:srgbClr val="0000CC"/>
                  </a:solidFill>
                </a:ln>
                <a:solidFill>
                  <a:srgbClr val="0000CC"/>
                </a:solidFill>
                <a:latin typeface="Arial"/>
                <a:cs typeface="Arial"/>
              </a:rPr>
              <a:t> </a:t>
            </a:r>
            <a:r>
              <a:rPr lang="en-AU" sz="1625" dirty="0">
                <a:ln>
                  <a:solidFill>
                    <a:srgbClr val="0000CC"/>
                  </a:solidFill>
                </a:ln>
                <a:solidFill>
                  <a:srgbClr val="0000CC"/>
                </a:solidFill>
                <a:latin typeface="Arial"/>
                <a:cs typeface="Arial"/>
              </a:rPr>
              <a:t>public</a:t>
            </a:r>
            <a:r>
              <a:rPr lang="en-AU" sz="1625" spc="-14" dirty="0">
                <a:ln>
                  <a:solidFill>
                    <a:srgbClr val="0000CC"/>
                  </a:solidFill>
                </a:ln>
                <a:solidFill>
                  <a:srgbClr val="0000CC"/>
                </a:solidFill>
                <a:latin typeface="Arial"/>
                <a:cs typeface="Arial"/>
              </a:rPr>
              <a:t> </a:t>
            </a:r>
            <a:r>
              <a:rPr lang="en-AU" sz="1625" spc="-5" dirty="0">
                <a:ln>
                  <a:solidFill>
                    <a:srgbClr val="0000CC"/>
                  </a:solidFill>
                </a:ln>
                <a:solidFill>
                  <a:srgbClr val="0000CC"/>
                </a:solidFill>
                <a:latin typeface="Arial"/>
                <a:cs typeface="Arial"/>
              </a:rPr>
              <a:t>profile</a:t>
            </a:r>
            <a:endParaRPr lang="en-AU" sz="1625" dirty="0">
              <a:ln>
                <a:solidFill>
                  <a:srgbClr val="0000CC"/>
                </a:solidFill>
              </a:ln>
              <a:solidFill>
                <a:srgbClr val="0000CC"/>
              </a:solidFill>
              <a:latin typeface="Arial"/>
              <a:cs typeface="Arial"/>
            </a:endParaRPr>
          </a:p>
        </p:txBody>
      </p:sp>
      <p:sp>
        <p:nvSpPr>
          <p:cNvPr id="13" name="object 4">
            <a:extLst>
              <a:ext uri="{FF2B5EF4-FFF2-40B4-BE49-F238E27FC236}">
                <a16:creationId xmlns:a16="http://schemas.microsoft.com/office/drawing/2014/main" id="{0790C424-1E99-4279-2901-002015B4BD43}"/>
              </a:ext>
            </a:extLst>
          </p:cNvPr>
          <p:cNvSpPr txBox="1"/>
          <p:nvPr/>
        </p:nvSpPr>
        <p:spPr>
          <a:xfrm>
            <a:off x="3692945" y="4032211"/>
            <a:ext cx="621533" cy="632182"/>
          </a:xfrm>
          <a:prstGeom prst="rect">
            <a:avLst/>
          </a:prstGeom>
        </p:spPr>
        <p:txBody>
          <a:bodyPr vert="horz" wrap="square" lIns="0" tIns="6879" rIns="0" bIns="0" rtlCol="0">
            <a:spAutoFit/>
          </a:bodyPr>
          <a:lstStyle/>
          <a:p>
            <a:pPr marL="6880">
              <a:spcBef>
                <a:spcPts val="54"/>
              </a:spcBef>
            </a:pPr>
            <a:r>
              <a:rPr sz="4063" spc="-333" dirty="0">
                <a:ln>
                  <a:solidFill>
                    <a:srgbClr val="0000CC"/>
                  </a:solidFill>
                </a:ln>
                <a:solidFill>
                  <a:srgbClr val="0000CC"/>
                </a:solidFill>
                <a:latin typeface="Arial Black"/>
                <a:cs typeface="Arial Black"/>
              </a:rPr>
              <a:t>0</a:t>
            </a:r>
            <a:r>
              <a:rPr lang="en-AU" sz="4063" spc="-333" dirty="0">
                <a:ln>
                  <a:solidFill>
                    <a:srgbClr val="0000CC"/>
                  </a:solidFill>
                </a:ln>
                <a:solidFill>
                  <a:srgbClr val="0000CC"/>
                </a:solidFill>
                <a:latin typeface="Arial Black"/>
                <a:cs typeface="Arial Black"/>
              </a:rPr>
              <a:t>3</a:t>
            </a:r>
            <a:endParaRPr sz="4063" dirty="0">
              <a:ln>
                <a:solidFill>
                  <a:srgbClr val="0000CC"/>
                </a:solidFill>
              </a:ln>
              <a:solidFill>
                <a:srgbClr val="0000CC"/>
              </a:solidFill>
              <a:latin typeface="Arial Black"/>
              <a:cs typeface="Arial Black"/>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228600"/>
            <a:ext cx="9906000" cy="6781799"/>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0000CC"/>
          </a:solidFill>
        </p:spPr>
        <p:txBody>
          <a:bodyPr wrap="square" lIns="0" tIns="0" rIns="0" bIns="0" rtlCol="0"/>
          <a:lstStyle/>
          <a:p>
            <a:endParaRPr sz="572"/>
          </a:p>
        </p:txBody>
      </p:sp>
      <p:sp>
        <p:nvSpPr>
          <p:cNvPr id="3" name="object 3" descr="$PPTXTitle"/>
          <p:cNvSpPr txBox="1">
            <a:spLocks noGrp="1"/>
          </p:cNvSpPr>
          <p:nvPr>
            <p:ph type="title"/>
          </p:nvPr>
        </p:nvSpPr>
        <p:spPr>
          <a:xfrm>
            <a:off x="7515486" y="827343"/>
            <a:ext cx="2181372" cy="852079"/>
          </a:xfrm>
          <a:prstGeom prst="rect">
            <a:avLst/>
          </a:prstGeom>
        </p:spPr>
        <p:txBody>
          <a:bodyPr vert="horz" wrap="square" lIns="0" tIns="150418" rIns="0" bIns="0" rtlCol="0" anchor="b">
            <a:spAutoFit/>
          </a:bodyPr>
          <a:lstStyle/>
          <a:p>
            <a:pPr marL="6880">
              <a:lnSpc>
                <a:spcPct val="100000"/>
              </a:lnSpc>
              <a:spcBef>
                <a:spcPts val="54"/>
              </a:spcBef>
            </a:pPr>
            <a:r>
              <a:rPr spc="43" dirty="0">
                <a:solidFill>
                  <a:schemeClr val="bg1"/>
                </a:solidFill>
              </a:rPr>
              <a:t>Thank</a:t>
            </a:r>
            <a:r>
              <a:rPr spc="-417" dirty="0">
                <a:solidFill>
                  <a:schemeClr val="bg1"/>
                </a:solidFill>
              </a:rPr>
              <a:t>  </a:t>
            </a:r>
            <a:r>
              <a:rPr spc="41" dirty="0">
                <a:solidFill>
                  <a:schemeClr val="bg1"/>
                </a:solidFill>
              </a:rPr>
              <a:t>you </a:t>
            </a:r>
            <a:r>
              <a:rPr spc="-417" dirty="0">
                <a:solidFill>
                  <a:schemeClr val="bg1"/>
                </a:solidFill>
              </a:rPr>
              <a:t> </a:t>
            </a:r>
            <a:r>
              <a:rPr spc="152" dirty="0">
                <a:solidFill>
                  <a:schemeClr val="bg1"/>
                </a:solidFill>
              </a:rPr>
              <a:t>from</a:t>
            </a:r>
            <a:r>
              <a:rPr spc="-417" dirty="0">
                <a:solidFill>
                  <a:schemeClr val="bg1"/>
                </a:solidFill>
              </a:rPr>
              <a:t>  </a:t>
            </a:r>
            <a:r>
              <a:rPr spc="68" dirty="0">
                <a:solidFill>
                  <a:schemeClr val="bg1"/>
                </a:solidFill>
              </a:rPr>
              <a:t>us </a:t>
            </a:r>
            <a:r>
              <a:rPr spc="-414" dirty="0">
                <a:solidFill>
                  <a:schemeClr val="bg1"/>
                </a:solidFill>
              </a:rPr>
              <a:t> </a:t>
            </a:r>
            <a:r>
              <a:rPr spc="-14" dirty="0">
                <a:solidFill>
                  <a:schemeClr val="bg1"/>
                </a:solidFill>
              </a:rPr>
              <a:t>all</a:t>
            </a:r>
          </a:p>
        </p:txBody>
      </p:sp>
      <p:sp>
        <p:nvSpPr>
          <p:cNvPr id="7" name="object 7"/>
          <p:cNvSpPr txBox="1"/>
          <p:nvPr/>
        </p:nvSpPr>
        <p:spPr>
          <a:xfrm>
            <a:off x="7429500" y="1943100"/>
            <a:ext cx="2181372" cy="3669194"/>
          </a:xfrm>
          <a:prstGeom prst="rect">
            <a:avLst/>
          </a:prstGeom>
        </p:spPr>
        <p:txBody>
          <a:bodyPr vert="horz" wrap="square" lIns="0" tIns="44371" rIns="0" bIns="0" rtlCol="0">
            <a:spAutoFit/>
          </a:bodyPr>
          <a:lstStyle/>
          <a:p>
            <a:pPr marL="6880">
              <a:spcBef>
                <a:spcPts val="349"/>
              </a:spcBef>
            </a:pPr>
            <a:r>
              <a:rPr sz="1625" dirty="0">
                <a:solidFill>
                  <a:schemeClr val="bg1"/>
                </a:solidFill>
                <a:latin typeface="Arial Black"/>
                <a:cs typeface="Arial Black"/>
              </a:rPr>
              <a:t>To</a:t>
            </a:r>
            <a:r>
              <a:rPr sz="1625" spc="-41" dirty="0">
                <a:solidFill>
                  <a:schemeClr val="bg1"/>
                </a:solidFill>
                <a:latin typeface="Arial Black"/>
                <a:cs typeface="Arial Black"/>
              </a:rPr>
              <a:t> </a:t>
            </a:r>
            <a:r>
              <a:rPr sz="1625" dirty="0">
                <a:solidFill>
                  <a:schemeClr val="bg1"/>
                </a:solidFill>
                <a:latin typeface="Arial Black"/>
                <a:cs typeface="Arial Black"/>
              </a:rPr>
              <a:t>Donors</a:t>
            </a:r>
            <a:r>
              <a:rPr sz="1625" spc="-41" dirty="0">
                <a:solidFill>
                  <a:schemeClr val="bg1"/>
                </a:solidFill>
                <a:latin typeface="Arial Black"/>
                <a:cs typeface="Arial Black"/>
              </a:rPr>
              <a:t> </a:t>
            </a:r>
            <a:r>
              <a:rPr sz="1625" spc="-260" dirty="0">
                <a:solidFill>
                  <a:schemeClr val="bg1"/>
                </a:solidFill>
                <a:latin typeface="Arial Black"/>
                <a:cs typeface="Arial Black"/>
              </a:rPr>
              <a:t>&amp;</a:t>
            </a:r>
            <a:r>
              <a:rPr sz="1625" spc="-38" dirty="0">
                <a:solidFill>
                  <a:schemeClr val="bg1"/>
                </a:solidFill>
                <a:latin typeface="Arial Black"/>
                <a:cs typeface="Arial Black"/>
              </a:rPr>
              <a:t> </a:t>
            </a:r>
            <a:r>
              <a:rPr sz="1625" spc="27" dirty="0">
                <a:solidFill>
                  <a:schemeClr val="bg1"/>
                </a:solidFill>
                <a:latin typeface="Arial Black"/>
                <a:cs typeface="Arial Black"/>
              </a:rPr>
              <a:t>Supporters</a:t>
            </a:r>
            <a:endParaRPr sz="1625" dirty="0">
              <a:solidFill>
                <a:schemeClr val="bg1"/>
              </a:solidFill>
              <a:latin typeface="Arial Black"/>
              <a:cs typeface="Arial Black"/>
            </a:endParaRPr>
          </a:p>
          <a:p>
            <a:pPr marL="6880">
              <a:lnSpc>
                <a:spcPct val="200000"/>
              </a:lnSpc>
              <a:spcBef>
                <a:spcPts val="209"/>
              </a:spcBef>
            </a:pPr>
            <a:r>
              <a:rPr sz="1138" spc="-22" dirty="0">
                <a:solidFill>
                  <a:schemeClr val="bg1"/>
                </a:solidFill>
                <a:latin typeface="Arial"/>
                <a:cs typeface="Arial"/>
              </a:rPr>
              <a:t>Rotary</a:t>
            </a:r>
            <a:r>
              <a:rPr sz="1138" spc="-41" dirty="0">
                <a:solidFill>
                  <a:schemeClr val="bg1"/>
                </a:solidFill>
                <a:latin typeface="Arial"/>
                <a:cs typeface="Arial"/>
              </a:rPr>
              <a:t> </a:t>
            </a:r>
            <a:r>
              <a:rPr sz="1138" spc="-11" dirty="0">
                <a:solidFill>
                  <a:schemeClr val="bg1"/>
                </a:solidFill>
                <a:latin typeface="Arial"/>
                <a:cs typeface="Arial"/>
              </a:rPr>
              <a:t>Clubs,</a:t>
            </a:r>
            <a:r>
              <a:rPr sz="1138" spc="-35" dirty="0">
                <a:solidFill>
                  <a:schemeClr val="bg1"/>
                </a:solidFill>
                <a:latin typeface="Arial"/>
                <a:cs typeface="Arial"/>
              </a:rPr>
              <a:t> </a:t>
            </a:r>
            <a:r>
              <a:rPr sz="1138" spc="-51" dirty="0">
                <a:solidFill>
                  <a:schemeClr val="bg1"/>
                </a:solidFill>
                <a:latin typeface="Arial"/>
                <a:cs typeface="Arial"/>
              </a:rPr>
              <a:t>businesses,</a:t>
            </a:r>
            <a:r>
              <a:rPr sz="1138" spc="-27" dirty="0">
                <a:solidFill>
                  <a:schemeClr val="bg1"/>
                </a:solidFill>
                <a:latin typeface="Arial"/>
                <a:cs typeface="Arial"/>
              </a:rPr>
              <a:t> </a:t>
            </a:r>
            <a:r>
              <a:rPr sz="1138" dirty="0">
                <a:solidFill>
                  <a:schemeClr val="bg1"/>
                </a:solidFill>
                <a:latin typeface="Arial"/>
                <a:cs typeface="Arial"/>
              </a:rPr>
              <a:t>grant</a:t>
            </a:r>
            <a:r>
              <a:rPr sz="1138" spc="-35" dirty="0">
                <a:solidFill>
                  <a:schemeClr val="bg1"/>
                </a:solidFill>
                <a:latin typeface="Arial"/>
                <a:cs typeface="Arial"/>
              </a:rPr>
              <a:t> </a:t>
            </a:r>
            <a:r>
              <a:rPr sz="1138" spc="-5" dirty="0">
                <a:solidFill>
                  <a:schemeClr val="bg1"/>
                </a:solidFill>
                <a:latin typeface="Arial"/>
                <a:cs typeface="Arial"/>
              </a:rPr>
              <a:t>bodies</a:t>
            </a:r>
            <a:r>
              <a:rPr lang="en-AU" sz="1138" spc="-5" dirty="0">
                <a:solidFill>
                  <a:schemeClr val="bg1"/>
                </a:solidFill>
                <a:latin typeface="Arial"/>
                <a:cs typeface="Arial"/>
              </a:rPr>
              <a:t> and philanthropic </a:t>
            </a:r>
            <a:endParaRPr sz="1138" dirty="0">
              <a:solidFill>
                <a:schemeClr val="bg1"/>
              </a:solidFill>
              <a:latin typeface="Arial"/>
              <a:cs typeface="Arial"/>
            </a:endParaRPr>
          </a:p>
          <a:p>
            <a:pPr marL="6880"/>
            <a:r>
              <a:rPr sz="1625" dirty="0">
                <a:solidFill>
                  <a:schemeClr val="bg1"/>
                </a:solidFill>
                <a:latin typeface="Arial Black"/>
                <a:cs typeface="Arial Black"/>
              </a:rPr>
              <a:t>To</a:t>
            </a:r>
            <a:r>
              <a:rPr sz="1625" spc="-41" dirty="0">
                <a:solidFill>
                  <a:schemeClr val="bg1"/>
                </a:solidFill>
                <a:latin typeface="Arial Black"/>
                <a:cs typeface="Arial Black"/>
              </a:rPr>
              <a:t> </a:t>
            </a:r>
            <a:r>
              <a:rPr sz="1625" dirty="0">
                <a:solidFill>
                  <a:schemeClr val="bg1"/>
                </a:solidFill>
                <a:latin typeface="Arial Black"/>
                <a:cs typeface="Arial Black"/>
              </a:rPr>
              <a:t>Volunteers</a:t>
            </a:r>
            <a:r>
              <a:rPr sz="1625" spc="-41" dirty="0">
                <a:solidFill>
                  <a:schemeClr val="bg1"/>
                </a:solidFill>
                <a:latin typeface="Arial Black"/>
                <a:cs typeface="Arial Black"/>
              </a:rPr>
              <a:t> </a:t>
            </a:r>
            <a:r>
              <a:rPr sz="1625" spc="-260" dirty="0">
                <a:solidFill>
                  <a:schemeClr val="bg1"/>
                </a:solidFill>
                <a:latin typeface="Arial Black"/>
                <a:cs typeface="Arial Black"/>
              </a:rPr>
              <a:t>&amp;</a:t>
            </a:r>
            <a:r>
              <a:rPr sz="1625" spc="-41" dirty="0">
                <a:solidFill>
                  <a:schemeClr val="bg1"/>
                </a:solidFill>
                <a:latin typeface="Arial Black"/>
                <a:cs typeface="Arial Black"/>
              </a:rPr>
              <a:t> </a:t>
            </a:r>
            <a:r>
              <a:rPr sz="1625" spc="38" dirty="0">
                <a:solidFill>
                  <a:schemeClr val="bg1"/>
                </a:solidFill>
                <a:latin typeface="Arial Black"/>
                <a:cs typeface="Arial Black"/>
              </a:rPr>
              <a:t>Staff</a:t>
            </a:r>
            <a:endParaRPr sz="1625" dirty="0">
              <a:solidFill>
                <a:schemeClr val="bg1"/>
              </a:solidFill>
              <a:latin typeface="Arial Black"/>
              <a:cs typeface="Arial Black"/>
            </a:endParaRPr>
          </a:p>
          <a:p>
            <a:pPr marL="6880">
              <a:lnSpc>
                <a:spcPct val="200000"/>
              </a:lnSpc>
              <a:spcBef>
                <a:spcPts val="208"/>
              </a:spcBef>
            </a:pPr>
            <a:r>
              <a:rPr sz="1138" spc="-11" dirty="0">
                <a:solidFill>
                  <a:schemeClr val="bg1"/>
                </a:solidFill>
                <a:latin typeface="Arial"/>
                <a:cs typeface="Arial"/>
              </a:rPr>
              <a:t>Thank</a:t>
            </a:r>
            <a:r>
              <a:rPr sz="1138" spc="-19" dirty="0">
                <a:solidFill>
                  <a:schemeClr val="bg1"/>
                </a:solidFill>
                <a:latin typeface="Arial"/>
                <a:cs typeface="Arial"/>
              </a:rPr>
              <a:t> </a:t>
            </a:r>
            <a:r>
              <a:rPr sz="1138" spc="-5" dirty="0">
                <a:solidFill>
                  <a:schemeClr val="bg1"/>
                </a:solidFill>
                <a:latin typeface="Arial"/>
                <a:cs typeface="Arial"/>
              </a:rPr>
              <a:t>you</a:t>
            </a:r>
            <a:r>
              <a:rPr sz="1138" spc="-16" dirty="0">
                <a:solidFill>
                  <a:schemeClr val="bg1"/>
                </a:solidFill>
                <a:latin typeface="Arial"/>
                <a:cs typeface="Arial"/>
              </a:rPr>
              <a:t> </a:t>
            </a:r>
            <a:r>
              <a:rPr sz="1138" spc="35" dirty="0">
                <a:solidFill>
                  <a:schemeClr val="bg1"/>
                </a:solidFill>
                <a:latin typeface="Arial"/>
                <a:cs typeface="Arial"/>
              </a:rPr>
              <a:t>for</a:t>
            </a:r>
            <a:r>
              <a:rPr sz="1138" spc="-16" dirty="0">
                <a:solidFill>
                  <a:schemeClr val="bg1"/>
                </a:solidFill>
                <a:latin typeface="Arial"/>
                <a:cs typeface="Arial"/>
              </a:rPr>
              <a:t> </a:t>
            </a:r>
            <a:r>
              <a:rPr sz="1138" spc="-22" dirty="0">
                <a:solidFill>
                  <a:schemeClr val="bg1"/>
                </a:solidFill>
                <a:latin typeface="Arial"/>
                <a:cs typeface="Arial"/>
              </a:rPr>
              <a:t>hands-</a:t>
            </a:r>
            <a:r>
              <a:rPr sz="1138" dirty="0">
                <a:solidFill>
                  <a:schemeClr val="bg1"/>
                </a:solidFill>
                <a:latin typeface="Arial"/>
                <a:cs typeface="Arial"/>
              </a:rPr>
              <a:t>on</a:t>
            </a:r>
            <a:r>
              <a:rPr sz="1138" spc="-16" dirty="0">
                <a:solidFill>
                  <a:schemeClr val="bg1"/>
                </a:solidFill>
                <a:latin typeface="Arial"/>
                <a:cs typeface="Arial"/>
              </a:rPr>
              <a:t> </a:t>
            </a:r>
            <a:r>
              <a:rPr sz="1138" dirty="0">
                <a:solidFill>
                  <a:schemeClr val="bg1"/>
                </a:solidFill>
                <a:latin typeface="Arial"/>
                <a:cs typeface="Arial"/>
              </a:rPr>
              <a:t>effort</a:t>
            </a:r>
            <a:r>
              <a:rPr sz="1138" spc="-16" dirty="0">
                <a:solidFill>
                  <a:schemeClr val="bg1"/>
                </a:solidFill>
                <a:latin typeface="Arial"/>
                <a:cs typeface="Arial"/>
              </a:rPr>
              <a:t> </a:t>
            </a:r>
            <a:r>
              <a:rPr sz="1138" spc="-14" dirty="0">
                <a:solidFill>
                  <a:schemeClr val="bg1"/>
                </a:solidFill>
                <a:latin typeface="Arial"/>
                <a:cs typeface="Arial"/>
              </a:rPr>
              <a:t>and</a:t>
            </a:r>
            <a:r>
              <a:rPr sz="1138" spc="-16" dirty="0">
                <a:solidFill>
                  <a:schemeClr val="bg1"/>
                </a:solidFill>
                <a:latin typeface="Arial"/>
                <a:cs typeface="Arial"/>
              </a:rPr>
              <a:t> </a:t>
            </a:r>
            <a:r>
              <a:rPr sz="1138" spc="-5" dirty="0">
                <a:solidFill>
                  <a:schemeClr val="bg1"/>
                </a:solidFill>
                <a:latin typeface="Arial"/>
                <a:cs typeface="Arial"/>
              </a:rPr>
              <a:t>dedication</a:t>
            </a:r>
            <a:endParaRPr sz="1138" dirty="0">
              <a:solidFill>
                <a:schemeClr val="bg1"/>
              </a:solidFill>
              <a:latin typeface="Arial"/>
              <a:cs typeface="Arial"/>
            </a:endParaRPr>
          </a:p>
          <a:p>
            <a:pPr marL="6880">
              <a:lnSpc>
                <a:spcPct val="200000"/>
              </a:lnSpc>
              <a:spcBef>
                <a:spcPts val="3"/>
              </a:spcBef>
            </a:pPr>
            <a:r>
              <a:rPr sz="1625" dirty="0">
                <a:solidFill>
                  <a:schemeClr val="bg1"/>
                </a:solidFill>
                <a:latin typeface="Arial Black"/>
                <a:cs typeface="Arial Black"/>
              </a:rPr>
              <a:t>To</a:t>
            </a:r>
            <a:r>
              <a:rPr sz="1625" spc="-49" dirty="0">
                <a:solidFill>
                  <a:schemeClr val="bg1"/>
                </a:solidFill>
                <a:latin typeface="Arial Black"/>
                <a:cs typeface="Arial Black"/>
              </a:rPr>
              <a:t> </a:t>
            </a:r>
            <a:r>
              <a:rPr sz="1625" spc="-5" dirty="0">
                <a:solidFill>
                  <a:schemeClr val="bg1"/>
                </a:solidFill>
                <a:latin typeface="Arial Black"/>
                <a:cs typeface="Arial Black"/>
              </a:rPr>
              <a:t>Partners</a:t>
            </a:r>
            <a:endParaRPr sz="1625" dirty="0">
              <a:solidFill>
                <a:schemeClr val="bg1"/>
              </a:solidFill>
              <a:latin typeface="Arial Black"/>
              <a:cs typeface="Arial Black"/>
            </a:endParaRPr>
          </a:p>
          <a:p>
            <a:pPr marL="6880">
              <a:lnSpc>
                <a:spcPct val="200000"/>
              </a:lnSpc>
              <a:spcBef>
                <a:spcPts val="206"/>
              </a:spcBef>
            </a:pPr>
            <a:r>
              <a:rPr sz="1138" dirty="0">
                <a:solidFill>
                  <a:schemeClr val="bg1"/>
                </a:solidFill>
                <a:latin typeface="Arial"/>
                <a:cs typeface="Arial"/>
              </a:rPr>
              <a:t>For</a:t>
            </a:r>
            <a:r>
              <a:rPr sz="1138" spc="-27" dirty="0">
                <a:solidFill>
                  <a:schemeClr val="bg1"/>
                </a:solidFill>
                <a:latin typeface="Arial"/>
                <a:cs typeface="Arial"/>
              </a:rPr>
              <a:t> </a:t>
            </a:r>
            <a:r>
              <a:rPr sz="1138" dirty="0">
                <a:solidFill>
                  <a:schemeClr val="bg1"/>
                </a:solidFill>
                <a:latin typeface="Arial"/>
                <a:cs typeface="Arial"/>
              </a:rPr>
              <a:t>trusting</a:t>
            </a:r>
            <a:r>
              <a:rPr sz="1138" spc="-24" dirty="0">
                <a:solidFill>
                  <a:schemeClr val="bg1"/>
                </a:solidFill>
                <a:latin typeface="Arial"/>
                <a:cs typeface="Arial"/>
              </a:rPr>
              <a:t> </a:t>
            </a:r>
            <a:r>
              <a:rPr sz="1138" spc="-51" dirty="0">
                <a:solidFill>
                  <a:schemeClr val="bg1"/>
                </a:solidFill>
                <a:latin typeface="Arial"/>
                <a:cs typeface="Arial"/>
              </a:rPr>
              <a:t>us</a:t>
            </a:r>
            <a:r>
              <a:rPr sz="1138" spc="-24" dirty="0">
                <a:solidFill>
                  <a:schemeClr val="bg1"/>
                </a:solidFill>
                <a:latin typeface="Arial"/>
                <a:cs typeface="Arial"/>
              </a:rPr>
              <a:t> </a:t>
            </a:r>
            <a:r>
              <a:rPr sz="1138" dirty="0">
                <a:solidFill>
                  <a:schemeClr val="bg1"/>
                </a:solidFill>
                <a:latin typeface="Arial"/>
                <a:cs typeface="Arial"/>
              </a:rPr>
              <a:t>to</a:t>
            </a:r>
            <a:r>
              <a:rPr sz="1138" spc="-27" dirty="0">
                <a:solidFill>
                  <a:schemeClr val="bg1"/>
                </a:solidFill>
                <a:latin typeface="Arial"/>
                <a:cs typeface="Arial"/>
              </a:rPr>
              <a:t> </a:t>
            </a:r>
            <a:r>
              <a:rPr sz="1138" dirty="0">
                <a:solidFill>
                  <a:schemeClr val="bg1"/>
                </a:solidFill>
                <a:latin typeface="Arial"/>
                <a:cs typeface="Arial"/>
              </a:rPr>
              <a:t>support</a:t>
            </a:r>
            <a:r>
              <a:rPr sz="1138" spc="-24" dirty="0">
                <a:solidFill>
                  <a:schemeClr val="bg1"/>
                </a:solidFill>
                <a:latin typeface="Arial"/>
                <a:cs typeface="Arial"/>
              </a:rPr>
              <a:t> </a:t>
            </a:r>
            <a:r>
              <a:rPr sz="1138" dirty="0">
                <a:solidFill>
                  <a:schemeClr val="bg1"/>
                </a:solidFill>
                <a:latin typeface="Arial"/>
                <a:cs typeface="Arial"/>
              </a:rPr>
              <a:t>your</a:t>
            </a:r>
            <a:r>
              <a:rPr sz="1138" spc="-24" dirty="0">
                <a:solidFill>
                  <a:schemeClr val="bg1"/>
                </a:solidFill>
                <a:latin typeface="Arial"/>
                <a:cs typeface="Arial"/>
              </a:rPr>
              <a:t> </a:t>
            </a:r>
            <a:r>
              <a:rPr sz="1138" spc="-5" dirty="0">
                <a:solidFill>
                  <a:schemeClr val="bg1"/>
                </a:solidFill>
                <a:latin typeface="Arial"/>
                <a:cs typeface="Arial"/>
              </a:rPr>
              <a:t>clients</a:t>
            </a:r>
            <a:endParaRPr sz="1138" dirty="0">
              <a:solidFill>
                <a:schemeClr val="bg1"/>
              </a:solidFill>
              <a:latin typeface="Arial"/>
              <a:cs typeface="Arial"/>
            </a:endParaRPr>
          </a:p>
        </p:txBody>
      </p:sp>
      <p:pic>
        <p:nvPicPr>
          <p:cNvPr id="11" name="Picture 10">
            <a:extLst>
              <a:ext uri="{FF2B5EF4-FFF2-40B4-BE49-F238E27FC236}">
                <a16:creationId xmlns:a16="http://schemas.microsoft.com/office/drawing/2014/main" id="{39269CE3-750E-A336-8413-CC5937DC31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08" y="3061131"/>
            <a:ext cx="3714750" cy="2786063"/>
          </a:xfrm>
          <a:prstGeom prst="rect">
            <a:avLst/>
          </a:prstGeom>
        </p:spPr>
      </p:pic>
      <p:pic>
        <p:nvPicPr>
          <p:cNvPr id="13" name="Picture 12">
            <a:extLst>
              <a:ext uri="{FF2B5EF4-FFF2-40B4-BE49-F238E27FC236}">
                <a16:creationId xmlns:a16="http://schemas.microsoft.com/office/drawing/2014/main" id="{FCBBA384-8C50-4F8C-0479-9E9B3EDE3D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4950" y="911225"/>
            <a:ext cx="3283119" cy="2462565"/>
          </a:xfrm>
          <a:prstGeom prst="rect">
            <a:avLst/>
          </a:prstGeom>
        </p:spPr>
      </p:pic>
      <p:pic>
        <p:nvPicPr>
          <p:cNvPr id="9" name="Picture 8">
            <a:extLst>
              <a:ext uri="{FF2B5EF4-FFF2-40B4-BE49-F238E27FC236}">
                <a16:creationId xmlns:a16="http://schemas.microsoft.com/office/drawing/2014/main" id="{8D66D745-4A26-2269-B88C-DC8A3DDF07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08" y="914400"/>
            <a:ext cx="4274101" cy="2404182"/>
          </a:xfrm>
          <a:prstGeom prst="rect">
            <a:avLst/>
          </a:prstGeom>
        </p:spPr>
      </p:pic>
      <p:pic>
        <p:nvPicPr>
          <p:cNvPr id="15" name="Picture 14">
            <a:extLst>
              <a:ext uri="{FF2B5EF4-FFF2-40B4-BE49-F238E27FC236}">
                <a16:creationId xmlns:a16="http://schemas.microsoft.com/office/drawing/2014/main" id="{BCB84DB5-DDEC-6DE8-F69A-047111473B3E}"/>
              </a:ext>
            </a:extLst>
          </p:cNvPr>
          <p:cNvPicPr>
            <a:picLocks noChangeAspect="1"/>
          </p:cNvPicPr>
          <p:nvPr/>
        </p:nvPicPr>
        <p:blipFill>
          <a:blip r:embed="rId5">
            <a:extLst>
              <a:ext uri="{28A0092B-C50C-407E-A947-70E740481C1C}">
                <a14:useLocalDpi xmlns:a14="http://schemas.microsoft.com/office/drawing/2010/main" val="0"/>
              </a:ext>
            </a:extLst>
          </a:blip>
          <a:srcRect l="6575" r="8572"/>
          <a:stretch>
            <a:fillRect/>
          </a:stretch>
        </p:blipFill>
        <p:spPr>
          <a:xfrm>
            <a:off x="3456911" y="3320448"/>
            <a:ext cx="3860296" cy="252674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D936C51-8294-B006-DAC8-4DE0209E3E43}"/>
              </a:ext>
            </a:extLst>
          </p:cNvPr>
          <p:cNvGrpSpPr/>
          <p:nvPr/>
        </p:nvGrpSpPr>
        <p:grpSpPr>
          <a:xfrm>
            <a:off x="389363" y="1345293"/>
            <a:ext cx="3815676" cy="3661345"/>
            <a:chOff x="10296335" y="983467"/>
            <a:chExt cx="7044324" cy="6759405"/>
          </a:xfrm>
        </p:grpSpPr>
        <p:sp>
          <p:nvSpPr>
            <p:cNvPr id="3" name="object 3"/>
            <p:cNvSpPr txBox="1"/>
            <p:nvPr/>
          </p:nvSpPr>
          <p:spPr>
            <a:xfrm>
              <a:off x="10296335" y="983467"/>
              <a:ext cx="1356360" cy="6759405"/>
            </a:xfrm>
            <a:prstGeom prst="rect">
              <a:avLst/>
            </a:prstGeom>
          </p:spPr>
          <p:txBody>
            <a:bodyPr vert="horz" wrap="square" lIns="0" tIns="6879" rIns="0" bIns="0" rtlCol="0">
              <a:spAutoFit/>
            </a:bodyPr>
            <a:lstStyle/>
            <a:p>
              <a:pPr marL="6880">
                <a:lnSpc>
                  <a:spcPct val="150000"/>
                </a:lnSpc>
                <a:spcBef>
                  <a:spcPts val="54"/>
                </a:spcBef>
              </a:pPr>
              <a:r>
                <a:rPr sz="4063" spc="-333" dirty="0">
                  <a:solidFill>
                    <a:srgbClr val="FFFFFF"/>
                  </a:solidFill>
                  <a:latin typeface="Arial Black"/>
                  <a:cs typeface="Arial Black"/>
                </a:rPr>
                <a:t>01</a:t>
              </a:r>
              <a:r>
                <a:rPr sz="4063" spc="100" dirty="0">
                  <a:solidFill>
                    <a:srgbClr val="FFFFFF"/>
                  </a:solidFill>
                  <a:latin typeface="Arial Black"/>
                  <a:cs typeface="Arial Black"/>
                </a:rPr>
                <a:t>02</a:t>
              </a:r>
              <a:r>
                <a:rPr sz="4063" spc="60" dirty="0">
                  <a:solidFill>
                    <a:srgbClr val="FFFFFF"/>
                  </a:solidFill>
                  <a:latin typeface="Arial Black"/>
                  <a:cs typeface="Arial Black"/>
                </a:rPr>
                <a:t>03</a:t>
              </a:r>
              <a:r>
                <a:rPr sz="4063" spc="100" dirty="0">
                  <a:solidFill>
                    <a:srgbClr val="FFFFFF"/>
                  </a:solidFill>
                  <a:latin typeface="Arial Black"/>
                  <a:cs typeface="Arial Black"/>
                </a:rPr>
                <a:t>04</a:t>
              </a:r>
              <a:endParaRPr sz="4063" dirty="0">
                <a:latin typeface="Arial Black"/>
                <a:cs typeface="Arial Black"/>
              </a:endParaRPr>
            </a:p>
          </p:txBody>
        </p:sp>
        <p:sp>
          <p:nvSpPr>
            <p:cNvPr id="4" name="object 4"/>
            <p:cNvSpPr txBox="1"/>
            <p:nvPr/>
          </p:nvSpPr>
          <p:spPr>
            <a:xfrm>
              <a:off x="12168100" y="6887712"/>
              <a:ext cx="5172559" cy="382156"/>
            </a:xfrm>
            <a:prstGeom prst="rect">
              <a:avLst/>
            </a:prstGeom>
          </p:spPr>
          <p:txBody>
            <a:bodyPr vert="horz" wrap="square" lIns="0" tIns="6879" rIns="0" bIns="0" rtlCol="0">
              <a:spAutoFit/>
            </a:bodyPr>
            <a:lstStyle/>
            <a:p>
              <a:pPr marL="6880">
                <a:spcBef>
                  <a:spcPts val="54"/>
                </a:spcBef>
              </a:pPr>
              <a:r>
                <a:rPr sz="1300" b="1" spc="-38" dirty="0">
                  <a:solidFill>
                    <a:srgbClr val="DDDFFF"/>
                  </a:solidFill>
                  <a:latin typeface="Arial"/>
                  <a:cs typeface="Arial"/>
                </a:rPr>
                <a:t>Develop</a:t>
              </a:r>
              <a:r>
                <a:rPr sz="1300" b="1" spc="-41" dirty="0">
                  <a:solidFill>
                    <a:srgbClr val="DDDFFF"/>
                  </a:solidFill>
                  <a:latin typeface="Arial"/>
                  <a:cs typeface="Arial"/>
                </a:rPr>
                <a:t> </a:t>
              </a:r>
              <a:r>
                <a:rPr sz="1300" b="1" spc="-22" dirty="0">
                  <a:solidFill>
                    <a:srgbClr val="DDDFFF"/>
                  </a:solidFill>
                  <a:latin typeface="Arial"/>
                  <a:cs typeface="Arial"/>
                </a:rPr>
                <a:t>meaningful</a:t>
              </a:r>
              <a:r>
                <a:rPr sz="1300" b="1" spc="-41" dirty="0">
                  <a:solidFill>
                    <a:srgbClr val="DDDFFF"/>
                  </a:solidFill>
                  <a:latin typeface="Arial"/>
                  <a:cs typeface="Arial"/>
                </a:rPr>
                <a:t> </a:t>
              </a:r>
              <a:r>
                <a:rPr sz="1300" b="1" spc="-11" dirty="0">
                  <a:solidFill>
                    <a:srgbClr val="DDDFFF"/>
                  </a:solidFill>
                  <a:latin typeface="Arial"/>
                  <a:cs typeface="Arial"/>
                </a:rPr>
                <a:t>partnerships</a:t>
              </a:r>
              <a:endParaRPr sz="1300" b="1" dirty="0">
                <a:latin typeface="Arial"/>
                <a:cs typeface="Arial"/>
              </a:endParaRPr>
            </a:p>
          </p:txBody>
        </p:sp>
        <p:sp>
          <p:nvSpPr>
            <p:cNvPr id="5" name="object 5"/>
            <p:cNvSpPr txBox="1"/>
            <p:nvPr/>
          </p:nvSpPr>
          <p:spPr>
            <a:xfrm>
              <a:off x="12214583" y="1165546"/>
              <a:ext cx="4533265" cy="1564728"/>
            </a:xfrm>
            <a:prstGeom prst="rect">
              <a:avLst/>
            </a:prstGeom>
          </p:spPr>
          <p:txBody>
            <a:bodyPr vert="horz" wrap="square" lIns="0" tIns="6879" rIns="0" bIns="0" rtlCol="0">
              <a:spAutoFit/>
            </a:bodyPr>
            <a:lstStyle/>
            <a:p>
              <a:pPr marL="6880" marR="2752">
                <a:lnSpc>
                  <a:spcPct val="106800"/>
                </a:lnSpc>
                <a:spcBef>
                  <a:spcPts val="54"/>
                </a:spcBef>
              </a:pPr>
              <a:r>
                <a:rPr sz="1300" b="1" spc="-16" dirty="0">
                  <a:solidFill>
                    <a:srgbClr val="DDDFFF"/>
                  </a:solidFill>
                  <a:latin typeface="Arial"/>
                  <a:cs typeface="Arial"/>
                </a:rPr>
                <a:t>Deliver</a:t>
              </a:r>
              <a:r>
                <a:rPr sz="1300" b="1" spc="-70" dirty="0">
                  <a:solidFill>
                    <a:srgbClr val="DDDFFF"/>
                  </a:solidFill>
                  <a:latin typeface="Arial"/>
                  <a:cs typeface="Arial"/>
                </a:rPr>
                <a:t> </a:t>
              </a:r>
              <a:r>
                <a:rPr sz="1300" b="1" dirty="0">
                  <a:solidFill>
                    <a:srgbClr val="DDDFFF"/>
                  </a:solidFill>
                  <a:latin typeface="Arial"/>
                  <a:cs typeface="Arial"/>
                </a:rPr>
                <a:t>quality</a:t>
              </a:r>
              <a:r>
                <a:rPr sz="1300" b="1" spc="-57" dirty="0">
                  <a:solidFill>
                    <a:srgbClr val="DDDFFF"/>
                  </a:solidFill>
                  <a:latin typeface="Arial"/>
                  <a:cs typeface="Arial"/>
                </a:rPr>
                <a:t> </a:t>
              </a:r>
              <a:r>
                <a:rPr sz="1300" b="1" spc="-30" dirty="0">
                  <a:solidFill>
                    <a:srgbClr val="DDDFFF"/>
                  </a:solidFill>
                  <a:latin typeface="Arial"/>
                  <a:cs typeface="Arial"/>
                </a:rPr>
                <a:t>household</a:t>
              </a:r>
              <a:r>
                <a:rPr sz="1300" b="1" spc="-60" dirty="0">
                  <a:solidFill>
                    <a:srgbClr val="DDDFFF"/>
                  </a:solidFill>
                  <a:latin typeface="Arial"/>
                  <a:cs typeface="Arial"/>
                </a:rPr>
                <a:t> </a:t>
              </a:r>
              <a:r>
                <a:rPr sz="1300" b="1" spc="-43" dirty="0">
                  <a:solidFill>
                    <a:srgbClr val="DDDFFF"/>
                  </a:solidFill>
                  <a:latin typeface="Arial"/>
                  <a:cs typeface="Arial"/>
                </a:rPr>
                <a:t>goods</a:t>
              </a:r>
              <a:r>
                <a:rPr sz="1300" b="1" spc="-46" dirty="0">
                  <a:solidFill>
                    <a:srgbClr val="DDDFFF"/>
                  </a:solidFill>
                  <a:latin typeface="Arial"/>
                  <a:cs typeface="Arial"/>
                </a:rPr>
                <a:t> </a:t>
              </a:r>
              <a:r>
                <a:rPr sz="1300" b="1" spc="-14" dirty="0">
                  <a:solidFill>
                    <a:srgbClr val="DDDFFF"/>
                  </a:solidFill>
                  <a:latin typeface="Arial"/>
                  <a:cs typeface="Arial"/>
                </a:rPr>
                <a:t>to </a:t>
              </a:r>
              <a:r>
                <a:rPr sz="1300" b="1" spc="-11" dirty="0">
                  <a:solidFill>
                    <a:srgbClr val="DDDFFF"/>
                  </a:solidFill>
                  <a:latin typeface="Arial"/>
                  <a:cs typeface="Arial"/>
                </a:rPr>
                <a:t>community</a:t>
              </a:r>
              <a:r>
                <a:rPr sz="1300" b="1" spc="-41" dirty="0">
                  <a:solidFill>
                    <a:srgbClr val="DDDFFF"/>
                  </a:solidFill>
                  <a:latin typeface="Arial"/>
                  <a:cs typeface="Arial"/>
                </a:rPr>
                <a:t> </a:t>
              </a:r>
              <a:r>
                <a:rPr sz="1300" b="1" spc="-33" dirty="0">
                  <a:solidFill>
                    <a:srgbClr val="DDDFFF"/>
                  </a:solidFill>
                  <a:latin typeface="Arial"/>
                  <a:cs typeface="Arial"/>
                </a:rPr>
                <a:t>members</a:t>
              </a:r>
              <a:r>
                <a:rPr sz="1300" b="1" spc="-38" dirty="0">
                  <a:solidFill>
                    <a:srgbClr val="DDDFFF"/>
                  </a:solidFill>
                  <a:latin typeface="Arial"/>
                  <a:cs typeface="Arial"/>
                </a:rPr>
                <a:t> </a:t>
              </a:r>
              <a:r>
                <a:rPr sz="1300" b="1" dirty="0">
                  <a:solidFill>
                    <a:srgbClr val="DDDFFF"/>
                  </a:solidFill>
                  <a:latin typeface="Arial"/>
                  <a:cs typeface="Arial"/>
                </a:rPr>
                <a:t>in</a:t>
              </a:r>
              <a:r>
                <a:rPr sz="1300" b="1" spc="-38" dirty="0">
                  <a:solidFill>
                    <a:srgbClr val="DDDFFF"/>
                  </a:solidFill>
                  <a:latin typeface="Arial"/>
                  <a:cs typeface="Arial"/>
                </a:rPr>
                <a:t> </a:t>
              </a:r>
              <a:r>
                <a:rPr sz="1300" b="1" spc="-43" dirty="0">
                  <a:solidFill>
                    <a:srgbClr val="DDDFFF"/>
                  </a:solidFill>
                  <a:latin typeface="Arial"/>
                  <a:cs typeface="Arial"/>
                </a:rPr>
                <a:t>need</a:t>
              </a:r>
              <a:r>
                <a:rPr sz="1300" b="1" spc="-41" dirty="0">
                  <a:solidFill>
                    <a:srgbClr val="DDDFFF"/>
                  </a:solidFill>
                  <a:latin typeface="Arial"/>
                  <a:cs typeface="Arial"/>
                </a:rPr>
                <a:t> </a:t>
              </a:r>
              <a:r>
                <a:rPr sz="1300" b="1" spc="-14" dirty="0">
                  <a:solidFill>
                    <a:srgbClr val="DDDFFF"/>
                  </a:solidFill>
                  <a:latin typeface="Arial"/>
                  <a:cs typeface="Arial"/>
                </a:rPr>
                <a:t>via </a:t>
              </a:r>
              <a:r>
                <a:rPr sz="1300" b="1" dirty="0">
                  <a:solidFill>
                    <a:srgbClr val="DDDFFF"/>
                  </a:solidFill>
                  <a:latin typeface="Arial"/>
                  <a:cs typeface="Arial"/>
                </a:rPr>
                <a:t>partner</a:t>
              </a:r>
              <a:r>
                <a:rPr sz="1300" b="1" spc="-38" dirty="0">
                  <a:solidFill>
                    <a:srgbClr val="DDDFFF"/>
                  </a:solidFill>
                  <a:latin typeface="Arial"/>
                  <a:cs typeface="Arial"/>
                </a:rPr>
                <a:t> </a:t>
              </a:r>
              <a:r>
                <a:rPr sz="1300" b="1" spc="-11" dirty="0">
                  <a:solidFill>
                    <a:srgbClr val="DDDFFF"/>
                  </a:solidFill>
                  <a:latin typeface="Arial"/>
                  <a:cs typeface="Arial"/>
                </a:rPr>
                <a:t>welfare</a:t>
              </a:r>
              <a:r>
                <a:rPr sz="1300" b="1" spc="-35" dirty="0">
                  <a:solidFill>
                    <a:srgbClr val="DDDFFF"/>
                  </a:solidFill>
                  <a:latin typeface="Arial"/>
                  <a:cs typeface="Arial"/>
                </a:rPr>
                <a:t> </a:t>
              </a:r>
              <a:r>
                <a:rPr sz="1300" b="1" spc="-5" dirty="0">
                  <a:solidFill>
                    <a:srgbClr val="DDDFFF"/>
                  </a:solidFill>
                  <a:latin typeface="Arial"/>
                  <a:cs typeface="Arial"/>
                </a:rPr>
                <a:t>organisations</a:t>
              </a:r>
              <a:endParaRPr sz="1300" b="1" dirty="0">
                <a:latin typeface="Arial"/>
                <a:cs typeface="Arial"/>
              </a:endParaRPr>
            </a:p>
          </p:txBody>
        </p:sp>
        <p:sp>
          <p:nvSpPr>
            <p:cNvPr id="6" name="object 6"/>
            <p:cNvSpPr txBox="1"/>
            <p:nvPr/>
          </p:nvSpPr>
          <p:spPr>
            <a:xfrm>
              <a:off x="12214583" y="3382510"/>
              <a:ext cx="4134485" cy="751488"/>
            </a:xfrm>
            <a:prstGeom prst="rect">
              <a:avLst/>
            </a:prstGeom>
          </p:spPr>
          <p:txBody>
            <a:bodyPr vert="horz" wrap="square" lIns="0" tIns="6879" rIns="0" bIns="0" rtlCol="0">
              <a:spAutoFit/>
            </a:bodyPr>
            <a:lstStyle/>
            <a:p>
              <a:pPr marL="6880">
                <a:spcBef>
                  <a:spcPts val="54"/>
                </a:spcBef>
              </a:pPr>
              <a:r>
                <a:rPr sz="1300" b="1" spc="-5" dirty="0">
                  <a:solidFill>
                    <a:srgbClr val="DDDFFF"/>
                  </a:solidFill>
                  <a:latin typeface="Arial"/>
                  <a:cs typeface="Arial"/>
                </a:rPr>
                <a:t>Build</a:t>
              </a:r>
              <a:r>
                <a:rPr sz="1300" b="1" spc="-41" dirty="0">
                  <a:solidFill>
                    <a:srgbClr val="DDDFFF"/>
                  </a:solidFill>
                  <a:latin typeface="Arial"/>
                  <a:cs typeface="Arial"/>
                </a:rPr>
                <a:t> </a:t>
              </a:r>
              <a:r>
                <a:rPr sz="1300" b="1" spc="-81" dirty="0">
                  <a:solidFill>
                    <a:srgbClr val="DDDFFF"/>
                  </a:solidFill>
                  <a:latin typeface="Arial"/>
                  <a:cs typeface="Arial"/>
                </a:rPr>
                <a:t>a</a:t>
              </a:r>
              <a:r>
                <a:rPr sz="1300" b="1" spc="-11" dirty="0">
                  <a:solidFill>
                    <a:srgbClr val="DDDFFF"/>
                  </a:solidFill>
                  <a:latin typeface="Arial"/>
                  <a:cs typeface="Arial"/>
                </a:rPr>
                <a:t> </a:t>
              </a:r>
              <a:r>
                <a:rPr sz="1300" b="1" spc="-43" dirty="0">
                  <a:solidFill>
                    <a:srgbClr val="DDDFFF"/>
                  </a:solidFill>
                  <a:latin typeface="Arial"/>
                  <a:cs typeface="Arial"/>
                </a:rPr>
                <a:t>sustainable</a:t>
              </a:r>
              <a:r>
                <a:rPr sz="1300" b="1" spc="-24" dirty="0">
                  <a:solidFill>
                    <a:srgbClr val="DDDFFF"/>
                  </a:solidFill>
                  <a:latin typeface="Arial"/>
                  <a:cs typeface="Arial"/>
                </a:rPr>
                <a:t> </a:t>
              </a:r>
              <a:r>
                <a:rPr sz="1300" b="1" spc="-19" dirty="0">
                  <a:solidFill>
                    <a:srgbClr val="DDDFFF"/>
                  </a:solidFill>
                  <a:latin typeface="Arial"/>
                  <a:cs typeface="Arial"/>
                </a:rPr>
                <a:t>organisation</a:t>
              </a:r>
              <a:endParaRPr sz="1300" b="1" dirty="0">
                <a:latin typeface="Arial"/>
                <a:cs typeface="Arial"/>
              </a:endParaRPr>
            </a:p>
          </p:txBody>
        </p:sp>
        <p:sp>
          <p:nvSpPr>
            <p:cNvPr id="7" name="object 7"/>
            <p:cNvSpPr txBox="1"/>
            <p:nvPr/>
          </p:nvSpPr>
          <p:spPr>
            <a:xfrm>
              <a:off x="12214583" y="5186544"/>
              <a:ext cx="4867759" cy="382156"/>
            </a:xfrm>
            <a:prstGeom prst="rect">
              <a:avLst/>
            </a:prstGeom>
          </p:spPr>
          <p:txBody>
            <a:bodyPr vert="horz" wrap="square" lIns="0" tIns="6879" rIns="0" bIns="0" rtlCol="0">
              <a:spAutoFit/>
            </a:bodyPr>
            <a:lstStyle/>
            <a:p>
              <a:pPr marL="6880">
                <a:spcBef>
                  <a:spcPts val="54"/>
                </a:spcBef>
              </a:pPr>
              <a:r>
                <a:rPr sz="1300" b="1" spc="-16" dirty="0">
                  <a:solidFill>
                    <a:srgbClr val="DDDFFF"/>
                  </a:solidFill>
                  <a:latin typeface="Arial"/>
                  <a:cs typeface="Arial"/>
                </a:rPr>
                <a:t>Create</a:t>
              </a:r>
              <a:r>
                <a:rPr sz="1300" b="1" spc="-57" dirty="0">
                  <a:solidFill>
                    <a:srgbClr val="DDDFFF"/>
                  </a:solidFill>
                  <a:latin typeface="Arial"/>
                  <a:cs typeface="Arial"/>
                </a:rPr>
                <a:t> </a:t>
              </a:r>
              <a:r>
                <a:rPr sz="1300" b="1" spc="-27" dirty="0">
                  <a:solidFill>
                    <a:srgbClr val="DDDFFF"/>
                  </a:solidFill>
                  <a:latin typeface="Arial"/>
                  <a:cs typeface="Arial"/>
                </a:rPr>
                <a:t>an</a:t>
              </a:r>
              <a:r>
                <a:rPr sz="1300" b="1" spc="-57" dirty="0">
                  <a:solidFill>
                    <a:srgbClr val="DDDFFF"/>
                  </a:solidFill>
                  <a:latin typeface="Arial"/>
                  <a:cs typeface="Arial"/>
                </a:rPr>
                <a:t> </a:t>
              </a:r>
              <a:r>
                <a:rPr sz="1300" b="1" spc="-30" dirty="0">
                  <a:solidFill>
                    <a:srgbClr val="DDDFFF"/>
                  </a:solidFill>
                  <a:latin typeface="Arial"/>
                  <a:cs typeface="Arial"/>
                </a:rPr>
                <a:t>inclusive</a:t>
              </a:r>
              <a:r>
                <a:rPr sz="1300" b="1" spc="-57" dirty="0">
                  <a:solidFill>
                    <a:srgbClr val="DDDFFF"/>
                  </a:solidFill>
                  <a:latin typeface="Arial"/>
                  <a:cs typeface="Arial"/>
                </a:rPr>
                <a:t> </a:t>
              </a:r>
              <a:r>
                <a:rPr sz="1300" b="1" spc="-5" dirty="0">
                  <a:solidFill>
                    <a:srgbClr val="DDDFFF"/>
                  </a:solidFill>
                  <a:latin typeface="Arial"/>
                  <a:cs typeface="Arial"/>
                </a:rPr>
                <a:t>environment</a:t>
              </a:r>
              <a:endParaRPr sz="1300" b="1" dirty="0">
                <a:latin typeface="Arial"/>
                <a:cs typeface="Arial"/>
              </a:endParaRPr>
            </a:p>
          </p:txBody>
        </p:sp>
      </p:grpSp>
      <p:sp>
        <p:nvSpPr>
          <p:cNvPr id="8" name="object 8" descr="$PPTXTitle"/>
          <p:cNvSpPr txBox="1">
            <a:spLocks noGrp="1"/>
          </p:cNvSpPr>
          <p:nvPr>
            <p:ph type="title"/>
          </p:nvPr>
        </p:nvSpPr>
        <p:spPr>
          <a:xfrm>
            <a:off x="5778500" y="1047089"/>
            <a:ext cx="3849957" cy="507083"/>
          </a:xfrm>
          <a:prstGeom prst="rect">
            <a:avLst/>
          </a:prstGeom>
        </p:spPr>
        <p:txBody>
          <a:bodyPr vert="horz" wrap="square" lIns="0" tIns="6879" rIns="0" bIns="0" rtlCol="0" anchor="b">
            <a:spAutoFit/>
          </a:bodyPr>
          <a:lstStyle/>
          <a:p>
            <a:pPr marL="6880">
              <a:lnSpc>
                <a:spcPct val="100000"/>
              </a:lnSpc>
              <a:spcBef>
                <a:spcPts val="54"/>
              </a:spcBef>
            </a:pPr>
            <a:r>
              <a:rPr sz="3250" spc="41" dirty="0">
                <a:solidFill>
                  <a:schemeClr val="bg1"/>
                </a:solidFill>
                <a:latin typeface="Arial Black"/>
                <a:cs typeface="Arial Black"/>
              </a:rPr>
              <a:t>Core</a:t>
            </a:r>
            <a:r>
              <a:rPr sz="3250" spc="-62" dirty="0">
                <a:solidFill>
                  <a:schemeClr val="bg1"/>
                </a:solidFill>
                <a:latin typeface="Arial Black"/>
                <a:cs typeface="Arial Black"/>
              </a:rPr>
              <a:t> </a:t>
            </a:r>
            <a:r>
              <a:rPr sz="3250" spc="-5" dirty="0">
                <a:solidFill>
                  <a:schemeClr val="bg1"/>
                </a:solidFill>
                <a:latin typeface="Arial Black"/>
                <a:cs typeface="Arial Black"/>
              </a:rPr>
              <a:t>Objectives</a:t>
            </a:r>
            <a:endParaRPr sz="3250" dirty="0">
              <a:solidFill>
                <a:schemeClr val="bg1"/>
              </a:solidFill>
              <a:latin typeface="Arial Black"/>
              <a:cs typeface="Arial Black"/>
            </a:endParaRPr>
          </a:p>
        </p:txBody>
      </p:sp>
      <p:pic>
        <p:nvPicPr>
          <p:cNvPr id="10" name="Picture 9">
            <a:extLst>
              <a:ext uri="{FF2B5EF4-FFF2-40B4-BE49-F238E27FC236}">
                <a16:creationId xmlns:a16="http://schemas.microsoft.com/office/drawing/2014/main" id="{BF5B36F5-3D84-36B7-58C8-38D09CF69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0250" y="1997942"/>
            <a:ext cx="5088207" cy="286211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906000" cy="6781799"/>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0000CC"/>
          </a:solidFill>
        </p:spPr>
        <p:txBody>
          <a:bodyPr wrap="square" lIns="0" tIns="0" rIns="0" bIns="0" rtlCol="0"/>
          <a:lstStyle/>
          <a:p>
            <a:endParaRPr sz="572">
              <a:solidFill>
                <a:srgbClr val="0000CC"/>
              </a:solidFill>
            </a:endParaRPr>
          </a:p>
        </p:txBody>
      </p:sp>
      <p:sp>
        <p:nvSpPr>
          <p:cNvPr id="3" name="object 3"/>
          <p:cNvSpPr/>
          <p:nvPr/>
        </p:nvSpPr>
        <p:spPr>
          <a:xfrm>
            <a:off x="8116472" y="1056559"/>
            <a:ext cx="1376177" cy="1376177"/>
          </a:xfrm>
          <a:custGeom>
            <a:avLst/>
            <a:gdLst/>
            <a:ahLst/>
            <a:cxnLst/>
            <a:rect l="l" t="t" r="r" b="b"/>
            <a:pathLst>
              <a:path w="2540634" h="2540635">
                <a:moveTo>
                  <a:pt x="1322349" y="2540049"/>
                </a:moveTo>
                <a:lnTo>
                  <a:pt x="1217699" y="2540049"/>
                </a:lnTo>
                <a:lnTo>
                  <a:pt x="1217699" y="1526061"/>
                </a:lnTo>
                <a:lnTo>
                  <a:pt x="817895" y="2458259"/>
                </a:lnTo>
                <a:lnTo>
                  <a:pt x="721882" y="2416603"/>
                </a:lnTo>
                <a:lnTo>
                  <a:pt x="1114573" y="1499645"/>
                </a:lnTo>
                <a:lnTo>
                  <a:pt x="408947" y="2205270"/>
                </a:lnTo>
                <a:lnTo>
                  <a:pt x="334778" y="2131101"/>
                </a:lnTo>
                <a:lnTo>
                  <a:pt x="1052088" y="1413791"/>
                </a:lnTo>
                <a:lnTo>
                  <a:pt x="110238" y="1790734"/>
                </a:lnTo>
                <a:lnTo>
                  <a:pt x="71629" y="1693196"/>
                </a:lnTo>
                <a:lnTo>
                  <a:pt x="997731" y="1322349"/>
                </a:lnTo>
                <a:lnTo>
                  <a:pt x="0" y="1322349"/>
                </a:lnTo>
                <a:lnTo>
                  <a:pt x="0" y="1217699"/>
                </a:lnTo>
                <a:lnTo>
                  <a:pt x="1013987" y="1217699"/>
                </a:lnTo>
                <a:lnTo>
                  <a:pt x="81789" y="817895"/>
                </a:lnTo>
                <a:lnTo>
                  <a:pt x="123446" y="721882"/>
                </a:lnTo>
                <a:lnTo>
                  <a:pt x="1040404" y="1114573"/>
                </a:lnTo>
                <a:lnTo>
                  <a:pt x="334778" y="408947"/>
                </a:lnTo>
                <a:lnTo>
                  <a:pt x="408947" y="334778"/>
                </a:lnTo>
                <a:lnTo>
                  <a:pt x="1126257" y="1052088"/>
                </a:lnTo>
                <a:lnTo>
                  <a:pt x="749314" y="110238"/>
                </a:lnTo>
                <a:lnTo>
                  <a:pt x="846852" y="71629"/>
                </a:lnTo>
                <a:lnTo>
                  <a:pt x="1217699" y="997731"/>
                </a:lnTo>
                <a:lnTo>
                  <a:pt x="1217699" y="0"/>
                </a:lnTo>
                <a:lnTo>
                  <a:pt x="1322349" y="0"/>
                </a:lnTo>
                <a:lnTo>
                  <a:pt x="1322349" y="1013987"/>
                </a:lnTo>
                <a:lnTo>
                  <a:pt x="1722153" y="81789"/>
                </a:lnTo>
                <a:lnTo>
                  <a:pt x="1818167" y="123446"/>
                </a:lnTo>
                <a:lnTo>
                  <a:pt x="1425475" y="1040404"/>
                </a:lnTo>
                <a:lnTo>
                  <a:pt x="2131101" y="334778"/>
                </a:lnTo>
                <a:lnTo>
                  <a:pt x="2205270" y="408947"/>
                </a:lnTo>
                <a:lnTo>
                  <a:pt x="1487961" y="1126257"/>
                </a:lnTo>
                <a:lnTo>
                  <a:pt x="2429811" y="749314"/>
                </a:lnTo>
                <a:lnTo>
                  <a:pt x="2468420" y="846852"/>
                </a:lnTo>
                <a:lnTo>
                  <a:pt x="1542318" y="1217699"/>
                </a:lnTo>
                <a:lnTo>
                  <a:pt x="2540049" y="1217699"/>
                </a:lnTo>
                <a:lnTo>
                  <a:pt x="2540049" y="1322349"/>
                </a:lnTo>
                <a:lnTo>
                  <a:pt x="1526061" y="1322349"/>
                </a:lnTo>
                <a:lnTo>
                  <a:pt x="2458259" y="1722153"/>
                </a:lnTo>
                <a:lnTo>
                  <a:pt x="2416603" y="1818167"/>
                </a:lnTo>
                <a:lnTo>
                  <a:pt x="1499645" y="1425475"/>
                </a:lnTo>
                <a:lnTo>
                  <a:pt x="2205270" y="2131101"/>
                </a:lnTo>
                <a:lnTo>
                  <a:pt x="2131101" y="2205271"/>
                </a:lnTo>
                <a:lnTo>
                  <a:pt x="1413791" y="1487961"/>
                </a:lnTo>
                <a:lnTo>
                  <a:pt x="1790734" y="2429811"/>
                </a:lnTo>
                <a:lnTo>
                  <a:pt x="1693196" y="2468420"/>
                </a:lnTo>
                <a:lnTo>
                  <a:pt x="1322349" y="1542318"/>
                </a:lnTo>
                <a:lnTo>
                  <a:pt x="1322349" y="2540049"/>
                </a:lnTo>
                <a:close/>
              </a:path>
            </a:pathLst>
          </a:custGeom>
          <a:solidFill>
            <a:srgbClr val="FFFF00"/>
          </a:solidFill>
        </p:spPr>
        <p:txBody>
          <a:bodyPr wrap="square" lIns="0" tIns="0" rIns="0" bIns="0" rtlCol="0"/>
          <a:lstStyle/>
          <a:p>
            <a:endParaRPr sz="572">
              <a:solidFill>
                <a:srgbClr val="FFFF00"/>
              </a:solidFill>
            </a:endParaRPr>
          </a:p>
        </p:txBody>
      </p:sp>
      <p:sp>
        <p:nvSpPr>
          <p:cNvPr id="4" name="object 4"/>
          <p:cNvSpPr txBox="1"/>
          <p:nvPr/>
        </p:nvSpPr>
        <p:spPr>
          <a:xfrm>
            <a:off x="421104" y="3238180"/>
            <a:ext cx="2457926" cy="1146745"/>
          </a:xfrm>
          <a:prstGeom prst="rect">
            <a:avLst/>
          </a:prstGeom>
        </p:spPr>
        <p:txBody>
          <a:bodyPr vert="horz" wrap="square" lIns="0" tIns="6879" rIns="0" bIns="0" rtlCol="0">
            <a:spAutoFit/>
          </a:bodyPr>
          <a:lstStyle/>
          <a:p>
            <a:pPr marL="6880">
              <a:spcBef>
                <a:spcPts val="54"/>
              </a:spcBef>
            </a:pPr>
            <a:r>
              <a:rPr sz="1625" spc="-54" dirty="0">
                <a:solidFill>
                  <a:schemeClr val="bg1"/>
                </a:solidFill>
                <a:latin typeface="Arial Black"/>
                <a:cs typeface="Arial Black"/>
              </a:rPr>
              <a:t>The</a:t>
            </a:r>
            <a:r>
              <a:rPr sz="1625" spc="-154" dirty="0">
                <a:solidFill>
                  <a:schemeClr val="bg1"/>
                </a:solidFill>
                <a:latin typeface="Arial Black"/>
                <a:cs typeface="Arial Black"/>
              </a:rPr>
              <a:t> </a:t>
            </a:r>
            <a:r>
              <a:rPr sz="1625" spc="-5" dirty="0">
                <a:solidFill>
                  <a:schemeClr val="bg1"/>
                </a:solidFill>
                <a:latin typeface="Arial Black"/>
                <a:cs typeface="Arial Black"/>
              </a:rPr>
              <a:t>Challenge</a:t>
            </a:r>
            <a:endParaRPr sz="1625" dirty="0">
              <a:solidFill>
                <a:schemeClr val="bg1"/>
              </a:solidFill>
              <a:latin typeface="Arial Black"/>
              <a:cs typeface="Arial Black"/>
            </a:endParaRPr>
          </a:p>
          <a:p>
            <a:pPr marL="6880" marR="2752">
              <a:lnSpc>
                <a:spcPct val="107100"/>
              </a:lnSpc>
              <a:spcBef>
                <a:spcPts val="1181"/>
              </a:spcBef>
            </a:pPr>
            <a:r>
              <a:rPr sz="1138" spc="-16" dirty="0">
                <a:solidFill>
                  <a:schemeClr val="bg1"/>
                </a:solidFill>
                <a:latin typeface="Arial"/>
                <a:cs typeface="Arial"/>
              </a:rPr>
              <a:t>Helping</a:t>
            </a:r>
            <a:r>
              <a:rPr sz="1138" spc="-30" dirty="0">
                <a:solidFill>
                  <a:schemeClr val="bg1"/>
                </a:solidFill>
                <a:latin typeface="Arial"/>
                <a:cs typeface="Arial"/>
              </a:rPr>
              <a:t> </a:t>
            </a:r>
            <a:r>
              <a:rPr sz="1138" dirty="0">
                <a:solidFill>
                  <a:schemeClr val="bg1"/>
                </a:solidFill>
                <a:latin typeface="Arial"/>
                <a:cs typeface="Arial"/>
              </a:rPr>
              <a:t>to</a:t>
            </a:r>
            <a:r>
              <a:rPr sz="1138" spc="-30" dirty="0">
                <a:solidFill>
                  <a:schemeClr val="bg1"/>
                </a:solidFill>
                <a:latin typeface="Arial"/>
                <a:cs typeface="Arial"/>
              </a:rPr>
              <a:t> </a:t>
            </a:r>
            <a:r>
              <a:rPr sz="1138" spc="-11" dirty="0">
                <a:solidFill>
                  <a:schemeClr val="bg1"/>
                </a:solidFill>
                <a:latin typeface="Arial"/>
                <a:cs typeface="Arial"/>
              </a:rPr>
              <a:t>meet</a:t>
            </a:r>
            <a:r>
              <a:rPr sz="1138" spc="-30" dirty="0">
                <a:solidFill>
                  <a:schemeClr val="bg1"/>
                </a:solidFill>
                <a:latin typeface="Arial"/>
                <a:cs typeface="Arial"/>
              </a:rPr>
              <a:t> </a:t>
            </a:r>
            <a:r>
              <a:rPr sz="1138" dirty="0">
                <a:solidFill>
                  <a:schemeClr val="bg1"/>
                </a:solidFill>
                <a:latin typeface="Arial"/>
                <a:cs typeface="Arial"/>
              </a:rPr>
              <a:t>the</a:t>
            </a:r>
            <a:r>
              <a:rPr sz="1138" spc="-30" dirty="0">
                <a:solidFill>
                  <a:schemeClr val="bg1"/>
                </a:solidFill>
                <a:latin typeface="Arial"/>
                <a:cs typeface="Arial"/>
              </a:rPr>
              <a:t> </a:t>
            </a:r>
            <a:r>
              <a:rPr sz="1138" spc="-33" dirty="0">
                <a:solidFill>
                  <a:schemeClr val="bg1"/>
                </a:solidFill>
                <a:latin typeface="Arial"/>
                <a:cs typeface="Arial"/>
              </a:rPr>
              <a:t>demand</a:t>
            </a:r>
            <a:r>
              <a:rPr sz="1138" spc="-27" dirty="0">
                <a:solidFill>
                  <a:schemeClr val="bg1"/>
                </a:solidFill>
                <a:latin typeface="Arial"/>
                <a:cs typeface="Arial"/>
              </a:rPr>
              <a:t> </a:t>
            </a:r>
            <a:r>
              <a:rPr sz="1138" spc="35" dirty="0">
                <a:solidFill>
                  <a:schemeClr val="bg1"/>
                </a:solidFill>
                <a:latin typeface="Arial"/>
                <a:cs typeface="Arial"/>
              </a:rPr>
              <a:t>for</a:t>
            </a:r>
            <a:r>
              <a:rPr sz="1138" spc="-30" dirty="0">
                <a:solidFill>
                  <a:schemeClr val="bg1"/>
                </a:solidFill>
                <a:latin typeface="Arial"/>
                <a:cs typeface="Arial"/>
              </a:rPr>
              <a:t> </a:t>
            </a:r>
            <a:r>
              <a:rPr sz="1138" spc="-11" dirty="0">
                <a:solidFill>
                  <a:schemeClr val="bg1"/>
                </a:solidFill>
                <a:latin typeface="Arial"/>
                <a:cs typeface="Arial"/>
              </a:rPr>
              <a:t>home </a:t>
            </a:r>
            <a:r>
              <a:rPr sz="1138" spc="-14" dirty="0">
                <a:solidFill>
                  <a:schemeClr val="bg1"/>
                </a:solidFill>
                <a:latin typeface="Arial"/>
                <a:cs typeface="Arial"/>
              </a:rPr>
              <a:t>furnishings</a:t>
            </a:r>
            <a:r>
              <a:rPr sz="1138" spc="-24" dirty="0">
                <a:solidFill>
                  <a:schemeClr val="bg1"/>
                </a:solidFill>
                <a:latin typeface="Arial"/>
                <a:cs typeface="Arial"/>
              </a:rPr>
              <a:t> </a:t>
            </a:r>
            <a:r>
              <a:rPr sz="1138" spc="35" dirty="0">
                <a:solidFill>
                  <a:schemeClr val="bg1"/>
                </a:solidFill>
                <a:latin typeface="Arial"/>
                <a:cs typeface="Arial"/>
              </a:rPr>
              <a:t>for</a:t>
            </a:r>
            <a:r>
              <a:rPr sz="1138" spc="-24" dirty="0">
                <a:solidFill>
                  <a:schemeClr val="bg1"/>
                </a:solidFill>
                <a:latin typeface="Arial"/>
                <a:cs typeface="Arial"/>
              </a:rPr>
              <a:t> </a:t>
            </a:r>
            <a:r>
              <a:rPr sz="1138" spc="-19" dirty="0">
                <a:solidFill>
                  <a:schemeClr val="bg1"/>
                </a:solidFill>
                <a:latin typeface="Arial"/>
                <a:cs typeface="Arial"/>
              </a:rPr>
              <a:t>those</a:t>
            </a:r>
            <a:r>
              <a:rPr sz="1138" spc="-24" dirty="0">
                <a:solidFill>
                  <a:schemeClr val="bg1"/>
                </a:solidFill>
                <a:latin typeface="Arial"/>
                <a:cs typeface="Arial"/>
              </a:rPr>
              <a:t> </a:t>
            </a:r>
            <a:r>
              <a:rPr sz="1138" spc="-46" dirty="0">
                <a:solidFill>
                  <a:schemeClr val="bg1"/>
                </a:solidFill>
                <a:latin typeface="Arial"/>
                <a:cs typeface="Arial"/>
              </a:rPr>
              <a:t>escaping</a:t>
            </a:r>
            <a:r>
              <a:rPr sz="1138" spc="-24" dirty="0">
                <a:solidFill>
                  <a:schemeClr val="bg1"/>
                </a:solidFill>
                <a:latin typeface="Arial"/>
                <a:cs typeface="Arial"/>
              </a:rPr>
              <a:t> </a:t>
            </a:r>
            <a:r>
              <a:rPr sz="1138" spc="-19" dirty="0">
                <a:solidFill>
                  <a:schemeClr val="bg1"/>
                </a:solidFill>
                <a:latin typeface="Arial"/>
                <a:cs typeface="Arial"/>
              </a:rPr>
              <a:t>domestic </a:t>
            </a:r>
            <a:r>
              <a:rPr sz="1138" spc="-16" dirty="0">
                <a:solidFill>
                  <a:schemeClr val="bg1"/>
                </a:solidFill>
                <a:latin typeface="Arial"/>
                <a:cs typeface="Arial"/>
              </a:rPr>
              <a:t>violence,</a:t>
            </a:r>
            <a:r>
              <a:rPr sz="1138" spc="-30" dirty="0">
                <a:solidFill>
                  <a:schemeClr val="bg1"/>
                </a:solidFill>
                <a:latin typeface="Arial"/>
                <a:cs typeface="Arial"/>
              </a:rPr>
              <a:t> </a:t>
            </a:r>
            <a:r>
              <a:rPr sz="1138" spc="-51" dirty="0">
                <a:solidFill>
                  <a:schemeClr val="bg1"/>
                </a:solidFill>
                <a:latin typeface="Arial"/>
                <a:cs typeface="Arial"/>
              </a:rPr>
              <a:t>homelessness</a:t>
            </a:r>
            <a:r>
              <a:rPr sz="1138" spc="-27" dirty="0">
                <a:solidFill>
                  <a:schemeClr val="bg1"/>
                </a:solidFill>
                <a:latin typeface="Arial"/>
                <a:cs typeface="Arial"/>
              </a:rPr>
              <a:t> </a:t>
            </a:r>
            <a:r>
              <a:rPr sz="1138" spc="-14" dirty="0">
                <a:solidFill>
                  <a:schemeClr val="bg1"/>
                </a:solidFill>
                <a:latin typeface="Arial"/>
                <a:cs typeface="Arial"/>
              </a:rPr>
              <a:t>and</a:t>
            </a:r>
            <a:r>
              <a:rPr sz="1138" spc="-27" dirty="0">
                <a:solidFill>
                  <a:schemeClr val="bg1"/>
                </a:solidFill>
                <a:latin typeface="Arial"/>
                <a:cs typeface="Arial"/>
              </a:rPr>
              <a:t> </a:t>
            </a:r>
            <a:r>
              <a:rPr sz="1138" spc="-5" dirty="0">
                <a:solidFill>
                  <a:schemeClr val="bg1"/>
                </a:solidFill>
                <a:latin typeface="Arial"/>
                <a:cs typeface="Arial"/>
              </a:rPr>
              <a:t>natural disasters.</a:t>
            </a:r>
            <a:endParaRPr sz="1138" dirty="0">
              <a:solidFill>
                <a:schemeClr val="bg1"/>
              </a:solidFill>
              <a:latin typeface="Arial"/>
              <a:cs typeface="Arial"/>
            </a:endParaRPr>
          </a:p>
        </p:txBody>
      </p:sp>
      <p:sp>
        <p:nvSpPr>
          <p:cNvPr id="5" name="object 5"/>
          <p:cNvSpPr txBox="1"/>
          <p:nvPr/>
        </p:nvSpPr>
        <p:spPr>
          <a:xfrm>
            <a:off x="3412116" y="3227007"/>
            <a:ext cx="2741348" cy="1521463"/>
          </a:xfrm>
          <a:prstGeom prst="rect">
            <a:avLst/>
          </a:prstGeom>
        </p:spPr>
        <p:txBody>
          <a:bodyPr vert="horz" wrap="square" lIns="0" tIns="6879" rIns="0" bIns="0" rtlCol="0">
            <a:spAutoFit/>
          </a:bodyPr>
          <a:lstStyle/>
          <a:p>
            <a:pPr marL="6880">
              <a:spcBef>
                <a:spcPts val="54"/>
              </a:spcBef>
            </a:pPr>
            <a:r>
              <a:rPr sz="1625" spc="-5" dirty="0">
                <a:solidFill>
                  <a:schemeClr val="bg1"/>
                </a:solidFill>
                <a:latin typeface="Arial Black"/>
                <a:cs typeface="Arial Black"/>
              </a:rPr>
              <a:t>Our</a:t>
            </a:r>
            <a:r>
              <a:rPr sz="1625" spc="-154" dirty="0">
                <a:solidFill>
                  <a:schemeClr val="bg1"/>
                </a:solidFill>
                <a:latin typeface="Arial Black"/>
                <a:cs typeface="Arial Black"/>
              </a:rPr>
              <a:t> </a:t>
            </a:r>
            <a:r>
              <a:rPr sz="1625" spc="-5" dirty="0">
                <a:solidFill>
                  <a:schemeClr val="bg1"/>
                </a:solidFill>
                <a:latin typeface="Arial Black"/>
                <a:cs typeface="Arial Black"/>
              </a:rPr>
              <a:t>Response</a:t>
            </a:r>
            <a:endParaRPr sz="1625" dirty="0">
              <a:solidFill>
                <a:schemeClr val="bg1"/>
              </a:solidFill>
              <a:latin typeface="Arial Black"/>
              <a:cs typeface="Arial Black"/>
            </a:endParaRPr>
          </a:p>
          <a:p>
            <a:pPr marL="6880" marR="2752">
              <a:lnSpc>
                <a:spcPct val="107100"/>
              </a:lnSpc>
              <a:spcBef>
                <a:spcPts val="1181"/>
              </a:spcBef>
            </a:pPr>
            <a:r>
              <a:rPr sz="1138" spc="-11" dirty="0">
                <a:solidFill>
                  <a:schemeClr val="bg1"/>
                </a:solidFill>
                <a:latin typeface="Arial"/>
                <a:cs typeface="Arial"/>
              </a:rPr>
              <a:t>Ballarat’s</a:t>
            </a:r>
            <a:r>
              <a:rPr sz="1138" spc="-46" dirty="0">
                <a:solidFill>
                  <a:schemeClr val="bg1"/>
                </a:solidFill>
                <a:latin typeface="Arial"/>
                <a:cs typeface="Arial"/>
              </a:rPr>
              <a:t> six</a:t>
            </a:r>
            <a:r>
              <a:rPr sz="1138" spc="-35" dirty="0">
                <a:solidFill>
                  <a:schemeClr val="bg1"/>
                </a:solidFill>
                <a:latin typeface="Arial"/>
                <a:cs typeface="Arial"/>
              </a:rPr>
              <a:t> </a:t>
            </a:r>
            <a:r>
              <a:rPr sz="1138" spc="-22" dirty="0">
                <a:solidFill>
                  <a:schemeClr val="bg1"/>
                </a:solidFill>
                <a:latin typeface="Arial"/>
                <a:cs typeface="Arial"/>
              </a:rPr>
              <a:t>Rotary</a:t>
            </a:r>
            <a:r>
              <a:rPr sz="1138" spc="-38" dirty="0">
                <a:solidFill>
                  <a:schemeClr val="bg1"/>
                </a:solidFill>
                <a:latin typeface="Arial"/>
                <a:cs typeface="Arial"/>
              </a:rPr>
              <a:t> </a:t>
            </a:r>
            <a:r>
              <a:rPr sz="1138" spc="-16" dirty="0">
                <a:solidFill>
                  <a:schemeClr val="bg1"/>
                </a:solidFill>
                <a:latin typeface="Arial"/>
                <a:cs typeface="Arial"/>
              </a:rPr>
              <a:t>clubs</a:t>
            </a:r>
            <a:r>
              <a:rPr sz="1138" spc="-41" dirty="0">
                <a:solidFill>
                  <a:schemeClr val="bg1"/>
                </a:solidFill>
                <a:latin typeface="Arial"/>
                <a:cs typeface="Arial"/>
              </a:rPr>
              <a:t> </a:t>
            </a:r>
            <a:r>
              <a:rPr sz="1138" dirty="0">
                <a:solidFill>
                  <a:schemeClr val="bg1"/>
                </a:solidFill>
                <a:latin typeface="Arial"/>
                <a:cs typeface="Arial"/>
              </a:rPr>
              <a:t>with</a:t>
            </a:r>
            <a:r>
              <a:rPr sz="1138" spc="-41" dirty="0">
                <a:solidFill>
                  <a:schemeClr val="bg1"/>
                </a:solidFill>
                <a:latin typeface="Arial"/>
                <a:cs typeface="Arial"/>
              </a:rPr>
              <a:t> </a:t>
            </a:r>
            <a:r>
              <a:rPr sz="1138" dirty="0">
                <a:solidFill>
                  <a:schemeClr val="bg1"/>
                </a:solidFill>
                <a:latin typeface="Arial"/>
                <a:cs typeface="Arial"/>
              </a:rPr>
              <a:t>support</a:t>
            </a:r>
            <a:r>
              <a:rPr sz="1138" spc="-38" dirty="0">
                <a:solidFill>
                  <a:schemeClr val="bg1"/>
                </a:solidFill>
                <a:latin typeface="Arial"/>
                <a:cs typeface="Arial"/>
              </a:rPr>
              <a:t> </a:t>
            </a:r>
            <a:r>
              <a:rPr sz="1138" spc="-11" dirty="0">
                <a:solidFill>
                  <a:schemeClr val="bg1"/>
                </a:solidFill>
                <a:latin typeface="Arial"/>
                <a:cs typeface="Arial"/>
              </a:rPr>
              <a:t>from </a:t>
            </a:r>
            <a:r>
              <a:rPr sz="1138" dirty="0">
                <a:solidFill>
                  <a:schemeClr val="bg1"/>
                </a:solidFill>
                <a:latin typeface="Arial"/>
                <a:cs typeface="Arial"/>
              </a:rPr>
              <a:t>the</a:t>
            </a:r>
            <a:r>
              <a:rPr sz="1138" spc="-62" dirty="0">
                <a:solidFill>
                  <a:schemeClr val="bg1"/>
                </a:solidFill>
                <a:latin typeface="Arial"/>
                <a:cs typeface="Arial"/>
              </a:rPr>
              <a:t> </a:t>
            </a:r>
            <a:r>
              <a:rPr sz="1138" spc="-5" dirty="0">
                <a:solidFill>
                  <a:schemeClr val="bg1"/>
                </a:solidFill>
                <a:latin typeface="Arial"/>
                <a:cs typeface="Arial"/>
              </a:rPr>
              <a:t>community</a:t>
            </a:r>
            <a:r>
              <a:rPr sz="1138" spc="-35" dirty="0">
                <a:solidFill>
                  <a:schemeClr val="bg1"/>
                </a:solidFill>
                <a:latin typeface="Arial"/>
                <a:cs typeface="Arial"/>
              </a:rPr>
              <a:t> </a:t>
            </a:r>
            <a:r>
              <a:rPr sz="1138" spc="-14" dirty="0">
                <a:solidFill>
                  <a:schemeClr val="bg1"/>
                </a:solidFill>
                <a:latin typeface="Arial"/>
                <a:cs typeface="Arial"/>
              </a:rPr>
              <a:t>and</a:t>
            </a:r>
            <a:r>
              <a:rPr sz="1138" spc="-35" dirty="0">
                <a:solidFill>
                  <a:schemeClr val="bg1"/>
                </a:solidFill>
                <a:latin typeface="Arial"/>
                <a:cs typeface="Arial"/>
              </a:rPr>
              <a:t> </a:t>
            </a:r>
            <a:r>
              <a:rPr sz="1138" spc="-70" dirty="0">
                <a:solidFill>
                  <a:schemeClr val="bg1"/>
                </a:solidFill>
                <a:latin typeface="Arial"/>
                <a:cs typeface="Arial"/>
              </a:rPr>
              <a:t>a</a:t>
            </a:r>
            <a:r>
              <a:rPr sz="1138" spc="-11" dirty="0">
                <a:solidFill>
                  <a:schemeClr val="bg1"/>
                </a:solidFill>
                <a:latin typeface="Arial"/>
                <a:cs typeface="Arial"/>
              </a:rPr>
              <a:t> wide</a:t>
            </a:r>
            <a:r>
              <a:rPr sz="1138" spc="-35" dirty="0">
                <a:solidFill>
                  <a:schemeClr val="bg1"/>
                </a:solidFill>
                <a:latin typeface="Arial"/>
                <a:cs typeface="Arial"/>
              </a:rPr>
              <a:t> </a:t>
            </a:r>
            <a:r>
              <a:rPr sz="1138" spc="-24" dirty="0">
                <a:solidFill>
                  <a:schemeClr val="bg1"/>
                </a:solidFill>
                <a:latin typeface="Arial"/>
                <a:cs typeface="Arial"/>
              </a:rPr>
              <a:t>range</a:t>
            </a:r>
            <a:r>
              <a:rPr sz="1138" spc="-35" dirty="0">
                <a:solidFill>
                  <a:schemeClr val="bg1"/>
                </a:solidFill>
                <a:latin typeface="Arial"/>
                <a:cs typeface="Arial"/>
              </a:rPr>
              <a:t> </a:t>
            </a:r>
            <a:r>
              <a:rPr sz="1138" dirty="0">
                <a:solidFill>
                  <a:schemeClr val="bg1"/>
                </a:solidFill>
                <a:latin typeface="Arial"/>
                <a:cs typeface="Arial"/>
              </a:rPr>
              <a:t>of</a:t>
            </a:r>
            <a:r>
              <a:rPr sz="1138" spc="-35" dirty="0">
                <a:solidFill>
                  <a:schemeClr val="bg1"/>
                </a:solidFill>
                <a:latin typeface="Arial"/>
                <a:cs typeface="Arial"/>
              </a:rPr>
              <a:t> </a:t>
            </a:r>
            <a:r>
              <a:rPr sz="1138" spc="-5" dirty="0">
                <a:solidFill>
                  <a:schemeClr val="bg1"/>
                </a:solidFill>
                <a:latin typeface="Arial"/>
                <a:cs typeface="Arial"/>
              </a:rPr>
              <a:t>local welfare</a:t>
            </a:r>
            <a:r>
              <a:rPr sz="1138" spc="-35" dirty="0">
                <a:solidFill>
                  <a:schemeClr val="bg1"/>
                </a:solidFill>
                <a:latin typeface="Arial"/>
                <a:cs typeface="Arial"/>
              </a:rPr>
              <a:t> </a:t>
            </a:r>
            <a:r>
              <a:rPr sz="1138" spc="-24" dirty="0">
                <a:solidFill>
                  <a:schemeClr val="bg1"/>
                </a:solidFill>
                <a:latin typeface="Arial"/>
                <a:cs typeface="Arial"/>
              </a:rPr>
              <a:t>organisations</a:t>
            </a:r>
            <a:r>
              <a:rPr sz="1138" spc="-35" dirty="0">
                <a:solidFill>
                  <a:schemeClr val="bg1"/>
                </a:solidFill>
                <a:latin typeface="Arial"/>
                <a:cs typeface="Arial"/>
              </a:rPr>
              <a:t> </a:t>
            </a:r>
            <a:r>
              <a:rPr sz="1138" spc="-30" dirty="0">
                <a:solidFill>
                  <a:schemeClr val="bg1"/>
                </a:solidFill>
                <a:latin typeface="Arial"/>
                <a:cs typeface="Arial"/>
              </a:rPr>
              <a:t>established</a:t>
            </a:r>
            <a:r>
              <a:rPr sz="1138" spc="-35" dirty="0">
                <a:solidFill>
                  <a:schemeClr val="bg1"/>
                </a:solidFill>
                <a:latin typeface="Arial"/>
                <a:cs typeface="Arial"/>
              </a:rPr>
              <a:t> </a:t>
            </a:r>
            <a:r>
              <a:rPr sz="1138" spc="-27" dirty="0">
                <a:solidFill>
                  <a:schemeClr val="bg1"/>
                </a:solidFill>
                <a:latin typeface="Arial"/>
                <a:cs typeface="Arial"/>
              </a:rPr>
              <a:t>a </a:t>
            </a:r>
            <a:r>
              <a:rPr sz="1138" spc="-38" dirty="0">
                <a:solidFill>
                  <a:schemeClr val="bg1"/>
                </a:solidFill>
                <a:latin typeface="Arial"/>
                <a:cs typeface="Arial"/>
              </a:rPr>
              <a:t>warehouse</a:t>
            </a:r>
            <a:r>
              <a:rPr sz="1138" spc="-41" dirty="0">
                <a:solidFill>
                  <a:schemeClr val="bg1"/>
                </a:solidFill>
                <a:latin typeface="Arial"/>
                <a:cs typeface="Arial"/>
              </a:rPr>
              <a:t> </a:t>
            </a:r>
            <a:r>
              <a:rPr sz="1138" dirty="0">
                <a:solidFill>
                  <a:schemeClr val="bg1"/>
                </a:solidFill>
                <a:latin typeface="Arial"/>
                <a:cs typeface="Arial"/>
              </a:rPr>
              <a:t>hub,</a:t>
            </a:r>
            <a:r>
              <a:rPr sz="1138" spc="-19" dirty="0">
                <a:solidFill>
                  <a:schemeClr val="bg1"/>
                </a:solidFill>
                <a:latin typeface="Arial"/>
                <a:cs typeface="Arial"/>
              </a:rPr>
              <a:t> </a:t>
            </a:r>
            <a:r>
              <a:rPr sz="1138" spc="-14" dirty="0">
                <a:solidFill>
                  <a:schemeClr val="bg1"/>
                </a:solidFill>
                <a:latin typeface="Arial"/>
                <a:cs typeface="Arial"/>
              </a:rPr>
              <a:t>acting</a:t>
            </a:r>
            <a:r>
              <a:rPr sz="1138" spc="-22" dirty="0">
                <a:solidFill>
                  <a:schemeClr val="bg1"/>
                </a:solidFill>
                <a:latin typeface="Arial"/>
                <a:cs typeface="Arial"/>
              </a:rPr>
              <a:t> </a:t>
            </a:r>
            <a:r>
              <a:rPr sz="1138" spc="-87" dirty="0">
                <a:solidFill>
                  <a:schemeClr val="bg1"/>
                </a:solidFill>
                <a:latin typeface="Arial"/>
                <a:cs typeface="Arial"/>
              </a:rPr>
              <a:t>as</a:t>
            </a:r>
            <a:r>
              <a:rPr sz="1138" spc="-11" dirty="0">
                <a:solidFill>
                  <a:schemeClr val="bg1"/>
                </a:solidFill>
                <a:latin typeface="Arial"/>
                <a:cs typeface="Arial"/>
              </a:rPr>
              <a:t> </a:t>
            </a:r>
            <a:r>
              <a:rPr sz="1138" spc="-70" dirty="0">
                <a:solidFill>
                  <a:schemeClr val="bg1"/>
                </a:solidFill>
                <a:latin typeface="Arial"/>
                <a:cs typeface="Arial"/>
              </a:rPr>
              <a:t>a</a:t>
            </a:r>
            <a:r>
              <a:rPr sz="1138" spc="-11" dirty="0">
                <a:solidFill>
                  <a:schemeClr val="bg1"/>
                </a:solidFill>
                <a:latin typeface="Arial"/>
                <a:cs typeface="Arial"/>
              </a:rPr>
              <a:t> </a:t>
            </a:r>
            <a:r>
              <a:rPr sz="1138" spc="-5" dirty="0">
                <a:solidFill>
                  <a:schemeClr val="bg1"/>
                </a:solidFill>
                <a:latin typeface="Arial"/>
                <a:cs typeface="Arial"/>
              </a:rPr>
              <a:t>collection, </a:t>
            </a:r>
            <a:r>
              <a:rPr sz="1138" spc="-16" dirty="0">
                <a:solidFill>
                  <a:schemeClr val="bg1"/>
                </a:solidFill>
                <a:latin typeface="Arial"/>
                <a:cs typeface="Arial"/>
              </a:rPr>
              <a:t>cleaning,</a:t>
            </a:r>
            <a:r>
              <a:rPr sz="1138" spc="-43" dirty="0">
                <a:solidFill>
                  <a:schemeClr val="bg1"/>
                </a:solidFill>
                <a:latin typeface="Arial"/>
                <a:cs typeface="Arial"/>
              </a:rPr>
              <a:t> </a:t>
            </a:r>
            <a:r>
              <a:rPr sz="1138" spc="-16" dirty="0">
                <a:solidFill>
                  <a:schemeClr val="bg1"/>
                </a:solidFill>
                <a:latin typeface="Arial"/>
                <a:cs typeface="Arial"/>
              </a:rPr>
              <a:t>storage,</a:t>
            </a:r>
            <a:r>
              <a:rPr sz="1138" spc="-41" dirty="0">
                <a:solidFill>
                  <a:schemeClr val="bg1"/>
                </a:solidFill>
                <a:latin typeface="Arial"/>
                <a:cs typeface="Arial"/>
              </a:rPr>
              <a:t> </a:t>
            </a:r>
            <a:r>
              <a:rPr sz="1138" spc="-14" dirty="0">
                <a:solidFill>
                  <a:schemeClr val="bg1"/>
                </a:solidFill>
                <a:latin typeface="Arial"/>
                <a:cs typeface="Arial"/>
              </a:rPr>
              <a:t>and</a:t>
            </a:r>
            <a:r>
              <a:rPr sz="1138" spc="-43" dirty="0">
                <a:solidFill>
                  <a:schemeClr val="bg1"/>
                </a:solidFill>
                <a:latin typeface="Arial"/>
                <a:cs typeface="Arial"/>
              </a:rPr>
              <a:t> </a:t>
            </a:r>
            <a:r>
              <a:rPr sz="1138" dirty="0">
                <a:solidFill>
                  <a:schemeClr val="bg1"/>
                </a:solidFill>
                <a:latin typeface="Arial"/>
                <a:cs typeface="Arial"/>
              </a:rPr>
              <a:t>distribution</a:t>
            </a:r>
            <a:r>
              <a:rPr sz="1138" spc="-41" dirty="0">
                <a:solidFill>
                  <a:schemeClr val="bg1"/>
                </a:solidFill>
                <a:latin typeface="Arial"/>
                <a:cs typeface="Arial"/>
              </a:rPr>
              <a:t> </a:t>
            </a:r>
            <a:r>
              <a:rPr sz="1138" spc="-5" dirty="0">
                <a:solidFill>
                  <a:schemeClr val="bg1"/>
                </a:solidFill>
                <a:latin typeface="Arial"/>
                <a:cs typeface="Arial"/>
              </a:rPr>
              <a:t>centre </a:t>
            </a:r>
            <a:r>
              <a:rPr sz="1138" spc="35" dirty="0">
                <a:solidFill>
                  <a:schemeClr val="bg1"/>
                </a:solidFill>
                <a:latin typeface="Arial"/>
                <a:cs typeface="Arial"/>
              </a:rPr>
              <a:t>for</a:t>
            </a:r>
            <a:r>
              <a:rPr sz="1138" spc="-35" dirty="0">
                <a:solidFill>
                  <a:schemeClr val="bg1"/>
                </a:solidFill>
                <a:latin typeface="Arial"/>
                <a:cs typeface="Arial"/>
              </a:rPr>
              <a:t> </a:t>
            </a:r>
            <a:r>
              <a:rPr sz="1138" spc="-19" dirty="0">
                <a:solidFill>
                  <a:schemeClr val="bg1"/>
                </a:solidFill>
                <a:latin typeface="Arial"/>
                <a:cs typeface="Arial"/>
              </a:rPr>
              <a:t>household</a:t>
            </a:r>
            <a:r>
              <a:rPr sz="1138" spc="-30" dirty="0">
                <a:solidFill>
                  <a:schemeClr val="bg1"/>
                </a:solidFill>
                <a:latin typeface="Arial"/>
                <a:cs typeface="Arial"/>
              </a:rPr>
              <a:t> </a:t>
            </a:r>
            <a:r>
              <a:rPr sz="1138" spc="-5" dirty="0">
                <a:solidFill>
                  <a:schemeClr val="bg1"/>
                </a:solidFill>
                <a:latin typeface="Arial"/>
                <a:cs typeface="Arial"/>
              </a:rPr>
              <a:t>goods.</a:t>
            </a:r>
            <a:endParaRPr sz="1138" dirty="0">
              <a:solidFill>
                <a:schemeClr val="bg1"/>
              </a:solidFill>
              <a:latin typeface="Arial"/>
              <a:cs typeface="Arial"/>
            </a:endParaRPr>
          </a:p>
        </p:txBody>
      </p:sp>
      <p:sp>
        <p:nvSpPr>
          <p:cNvPr id="6" name="object 6"/>
          <p:cNvSpPr txBox="1"/>
          <p:nvPr/>
        </p:nvSpPr>
        <p:spPr>
          <a:xfrm>
            <a:off x="6686550" y="3238180"/>
            <a:ext cx="2514679" cy="772027"/>
          </a:xfrm>
          <a:prstGeom prst="rect">
            <a:avLst/>
          </a:prstGeom>
        </p:spPr>
        <p:txBody>
          <a:bodyPr vert="horz" wrap="square" lIns="0" tIns="6879" rIns="0" bIns="0" rtlCol="0">
            <a:spAutoFit/>
          </a:bodyPr>
          <a:lstStyle/>
          <a:p>
            <a:pPr marL="6880">
              <a:spcBef>
                <a:spcPts val="54"/>
              </a:spcBef>
            </a:pPr>
            <a:r>
              <a:rPr sz="1625" spc="-30" dirty="0">
                <a:solidFill>
                  <a:schemeClr val="bg1"/>
                </a:solidFill>
                <a:latin typeface="Arial Black"/>
                <a:cs typeface="Arial Black"/>
              </a:rPr>
              <a:t>Volunteer</a:t>
            </a:r>
            <a:r>
              <a:rPr sz="1625" spc="-116" dirty="0">
                <a:solidFill>
                  <a:schemeClr val="bg1"/>
                </a:solidFill>
                <a:latin typeface="Arial Black"/>
                <a:cs typeface="Arial Black"/>
              </a:rPr>
              <a:t> </a:t>
            </a:r>
            <a:r>
              <a:rPr sz="1625" spc="-5" dirty="0">
                <a:solidFill>
                  <a:schemeClr val="bg1"/>
                </a:solidFill>
                <a:latin typeface="Arial Black"/>
                <a:cs typeface="Arial Black"/>
              </a:rPr>
              <a:t>Involvement</a:t>
            </a:r>
            <a:endParaRPr sz="1625" dirty="0">
              <a:solidFill>
                <a:schemeClr val="bg1"/>
              </a:solidFill>
              <a:latin typeface="Arial Black"/>
              <a:cs typeface="Arial Black"/>
            </a:endParaRPr>
          </a:p>
          <a:p>
            <a:pPr marL="6880" marR="2752">
              <a:lnSpc>
                <a:spcPct val="107100"/>
              </a:lnSpc>
              <a:spcBef>
                <a:spcPts val="1238"/>
              </a:spcBef>
            </a:pPr>
            <a:r>
              <a:rPr sz="1138" spc="-33" dirty="0">
                <a:solidFill>
                  <a:schemeClr val="bg1"/>
                </a:solidFill>
                <a:latin typeface="Arial"/>
                <a:cs typeface="Arial"/>
              </a:rPr>
              <a:t>Hands</a:t>
            </a:r>
            <a:r>
              <a:rPr sz="1138" spc="-33" dirty="0">
                <a:solidFill>
                  <a:schemeClr val="bg1"/>
                </a:solidFill>
                <a:latin typeface="Lucida Sans Unicode"/>
                <a:cs typeface="Lucida Sans Unicode"/>
              </a:rPr>
              <a:t>‑</a:t>
            </a:r>
            <a:r>
              <a:rPr sz="1138" spc="-33" dirty="0">
                <a:solidFill>
                  <a:schemeClr val="bg1"/>
                </a:solidFill>
                <a:latin typeface="Arial"/>
                <a:cs typeface="Arial"/>
              </a:rPr>
              <a:t>on</a:t>
            </a:r>
            <a:r>
              <a:rPr sz="1138" spc="-38" dirty="0">
                <a:solidFill>
                  <a:schemeClr val="bg1"/>
                </a:solidFill>
                <a:latin typeface="Arial"/>
                <a:cs typeface="Arial"/>
              </a:rPr>
              <a:t> </a:t>
            </a:r>
            <a:r>
              <a:rPr sz="1138" spc="-22" dirty="0">
                <a:solidFill>
                  <a:schemeClr val="bg1"/>
                </a:solidFill>
                <a:latin typeface="Arial"/>
                <a:cs typeface="Arial"/>
              </a:rPr>
              <a:t>Rotary</a:t>
            </a:r>
            <a:r>
              <a:rPr sz="1138" spc="-35" dirty="0">
                <a:solidFill>
                  <a:schemeClr val="bg1"/>
                </a:solidFill>
                <a:latin typeface="Arial"/>
                <a:cs typeface="Arial"/>
              </a:rPr>
              <a:t> </a:t>
            </a:r>
            <a:r>
              <a:rPr sz="1138" dirty="0">
                <a:solidFill>
                  <a:schemeClr val="bg1"/>
                </a:solidFill>
                <a:latin typeface="Arial"/>
                <a:cs typeface="Arial"/>
              </a:rPr>
              <a:t>support</a:t>
            </a:r>
            <a:r>
              <a:rPr sz="1138" spc="-35" dirty="0">
                <a:solidFill>
                  <a:schemeClr val="bg1"/>
                </a:solidFill>
                <a:latin typeface="Arial"/>
                <a:cs typeface="Arial"/>
              </a:rPr>
              <a:t> </a:t>
            </a:r>
            <a:r>
              <a:rPr sz="1138" dirty="0">
                <a:solidFill>
                  <a:schemeClr val="bg1"/>
                </a:solidFill>
                <a:latin typeface="Arial"/>
                <a:cs typeface="Arial"/>
              </a:rPr>
              <a:t>in</a:t>
            </a:r>
            <a:r>
              <a:rPr sz="1138" spc="-35" dirty="0">
                <a:solidFill>
                  <a:schemeClr val="bg1"/>
                </a:solidFill>
                <a:latin typeface="Arial"/>
                <a:cs typeface="Arial"/>
              </a:rPr>
              <a:t> </a:t>
            </a:r>
            <a:r>
              <a:rPr sz="1138" spc="-19" dirty="0">
                <a:solidFill>
                  <a:schemeClr val="bg1"/>
                </a:solidFill>
                <a:latin typeface="Arial"/>
                <a:cs typeface="Arial"/>
              </a:rPr>
              <a:t>logistics</a:t>
            </a:r>
            <a:r>
              <a:rPr sz="1138" spc="-38" dirty="0">
                <a:solidFill>
                  <a:schemeClr val="bg1"/>
                </a:solidFill>
                <a:latin typeface="Arial"/>
                <a:cs typeface="Arial"/>
              </a:rPr>
              <a:t> </a:t>
            </a:r>
            <a:r>
              <a:rPr sz="1138" spc="-14" dirty="0">
                <a:solidFill>
                  <a:schemeClr val="bg1"/>
                </a:solidFill>
                <a:latin typeface="Arial"/>
                <a:cs typeface="Arial"/>
              </a:rPr>
              <a:t>and </a:t>
            </a:r>
            <a:r>
              <a:rPr sz="1138" spc="-5" dirty="0">
                <a:solidFill>
                  <a:schemeClr val="bg1"/>
                </a:solidFill>
                <a:latin typeface="Arial"/>
                <a:cs typeface="Arial"/>
              </a:rPr>
              <a:t>delivery</a:t>
            </a:r>
            <a:endParaRPr sz="1138" dirty="0">
              <a:solidFill>
                <a:schemeClr val="bg1"/>
              </a:solidFill>
              <a:latin typeface="Arial"/>
              <a:cs typeface="Arial"/>
            </a:endParaRPr>
          </a:p>
        </p:txBody>
      </p:sp>
      <p:sp>
        <p:nvSpPr>
          <p:cNvPr id="7" name="object 7" descr="$PPTXTitle"/>
          <p:cNvSpPr txBox="1">
            <a:spLocks noGrp="1"/>
          </p:cNvSpPr>
          <p:nvPr>
            <p:ph type="title"/>
          </p:nvPr>
        </p:nvSpPr>
        <p:spPr>
          <a:xfrm>
            <a:off x="413351" y="996807"/>
            <a:ext cx="2137946" cy="571898"/>
          </a:xfrm>
          <a:prstGeom prst="rect">
            <a:avLst/>
          </a:prstGeom>
        </p:spPr>
        <p:txBody>
          <a:bodyPr vert="horz" wrap="square" lIns="0" tIns="65352" rIns="0" bIns="0" rtlCol="0" anchor="b">
            <a:spAutoFit/>
          </a:bodyPr>
          <a:lstStyle/>
          <a:p>
            <a:pPr marL="6880" marR="2752">
              <a:lnSpc>
                <a:spcPts val="4469"/>
              </a:lnSpc>
              <a:spcBef>
                <a:spcPts val="515"/>
              </a:spcBef>
            </a:pPr>
            <a:r>
              <a:rPr spc="163" dirty="0">
                <a:ln>
                  <a:solidFill>
                    <a:srgbClr val="FFFF00"/>
                  </a:solidFill>
                </a:ln>
                <a:solidFill>
                  <a:srgbClr val="FFFF00"/>
                </a:solidFill>
              </a:rPr>
              <a:t>What </a:t>
            </a:r>
            <a:r>
              <a:rPr spc="171" dirty="0">
                <a:ln>
                  <a:solidFill>
                    <a:srgbClr val="FFFF00"/>
                  </a:solidFill>
                </a:ln>
                <a:solidFill>
                  <a:srgbClr val="FFFF00"/>
                </a:solidFill>
              </a:rPr>
              <a:t>we</a:t>
            </a:r>
            <a:r>
              <a:rPr spc="-420" dirty="0">
                <a:ln>
                  <a:solidFill>
                    <a:srgbClr val="FFFF00"/>
                  </a:solidFill>
                </a:ln>
                <a:solidFill>
                  <a:srgbClr val="FFFF00"/>
                </a:solidFill>
              </a:rPr>
              <a:t>  </a:t>
            </a:r>
            <a:r>
              <a:rPr spc="211" dirty="0">
                <a:ln>
                  <a:solidFill>
                    <a:srgbClr val="FFFF00"/>
                  </a:solidFill>
                </a:ln>
                <a:solidFill>
                  <a:srgbClr val="FFFF00"/>
                </a:solidFill>
              </a:rPr>
              <a:t>do</a:t>
            </a:r>
          </a:p>
        </p:txBody>
      </p:sp>
      <p:sp>
        <p:nvSpPr>
          <p:cNvPr id="9" name="object 4">
            <a:extLst>
              <a:ext uri="{FF2B5EF4-FFF2-40B4-BE49-F238E27FC236}">
                <a16:creationId xmlns:a16="http://schemas.microsoft.com/office/drawing/2014/main" id="{30EF2FBC-4DA4-3C03-D43C-06772BB84A02}"/>
              </a:ext>
            </a:extLst>
          </p:cNvPr>
          <p:cNvSpPr txBox="1"/>
          <p:nvPr/>
        </p:nvSpPr>
        <p:spPr>
          <a:xfrm>
            <a:off x="473974" y="2489040"/>
            <a:ext cx="8789870" cy="632182"/>
          </a:xfrm>
          <a:prstGeom prst="rect">
            <a:avLst/>
          </a:prstGeom>
        </p:spPr>
        <p:txBody>
          <a:bodyPr vert="horz" wrap="square" lIns="0" tIns="6879" rIns="0" bIns="0" rtlCol="0">
            <a:spAutoFit/>
          </a:bodyPr>
          <a:lstStyle/>
          <a:p>
            <a:pPr marL="6880">
              <a:spcBef>
                <a:spcPts val="54"/>
              </a:spcBef>
            </a:pPr>
            <a:r>
              <a:rPr sz="4063" spc="-333" dirty="0">
                <a:ln>
                  <a:solidFill>
                    <a:srgbClr val="FFFF00"/>
                  </a:solidFill>
                </a:ln>
                <a:solidFill>
                  <a:srgbClr val="FFFF00"/>
                </a:solidFill>
                <a:latin typeface="Arial Black"/>
                <a:cs typeface="Arial Black"/>
              </a:rPr>
              <a:t>01</a:t>
            </a:r>
            <a:r>
              <a:rPr lang="en-US" sz="4063" spc="-333" dirty="0">
                <a:ln>
                  <a:solidFill>
                    <a:srgbClr val="FFFF00"/>
                  </a:solidFill>
                </a:ln>
                <a:solidFill>
                  <a:srgbClr val="FFFF00"/>
                </a:solidFill>
                <a:latin typeface="Arial Black"/>
                <a:cs typeface="Arial Black"/>
              </a:rPr>
              <a:t>                  </a:t>
            </a:r>
            <a:r>
              <a:rPr sz="4063" spc="100" dirty="0">
                <a:ln>
                  <a:solidFill>
                    <a:srgbClr val="FFFF00"/>
                  </a:solidFill>
                </a:ln>
                <a:solidFill>
                  <a:srgbClr val="FFFF00"/>
                </a:solidFill>
                <a:latin typeface="Arial Black"/>
                <a:cs typeface="Arial Black"/>
              </a:rPr>
              <a:t>02</a:t>
            </a:r>
            <a:r>
              <a:rPr lang="en-US" sz="4063" spc="100" dirty="0">
                <a:ln>
                  <a:solidFill>
                    <a:srgbClr val="FFFF00"/>
                  </a:solidFill>
                </a:ln>
                <a:solidFill>
                  <a:srgbClr val="FFFF00"/>
                </a:solidFill>
                <a:latin typeface="Arial Black"/>
                <a:cs typeface="Arial Black"/>
              </a:rPr>
              <a:t>              </a:t>
            </a:r>
            <a:r>
              <a:rPr sz="4063" spc="60" dirty="0">
                <a:ln>
                  <a:solidFill>
                    <a:srgbClr val="FFFF00"/>
                  </a:solidFill>
                </a:ln>
                <a:solidFill>
                  <a:srgbClr val="FFFF00"/>
                </a:solidFill>
                <a:latin typeface="Arial Black"/>
                <a:cs typeface="Arial Black"/>
              </a:rPr>
              <a:t>03</a:t>
            </a:r>
            <a:endParaRPr sz="4063" dirty="0">
              <a:ln>
                <a:solidFill>
                  <a:srgbClr val="FFFF00"/>
                </a:solidFill>
              </a:ln>
              <a:solidFill>
                <a:srgbClr val="FFFF00"/>
              </a:solidFill>
              <a:latin typeface="Arial Black"/>
              <a:cs typeface="Arial Black"/>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497777" y="1253180"/>
            <a:ext cx="8907970" cy="597963"/>
          </a:xfrm>
          <a:prstGeom prst="rect">
            <a:avLst/>
          </a:prstGeom>
        </p:spPr>
        <p:txBody>
          <a:bodyPr vert="horz" wrap="square" lIns="0" tIns="154665" rIns="0" bIns="0" rtlCol="0" anchor="b">
            <a:spAutoFit/>
          </a:bodyPr>
          <a:lstStyle/>
          <a:p>
            <a:pPr marL="5188243">
              <a:lnSpc>
                <a:spcPct val="100000"/>
              </a:lnSpc>
              <a:spcBef>
                <a:spcPts val="60"/>
              </a:spcBef>
            </a:pPr>
            <a:r>
              <a:rPr sz="2871" spc="100" dirty="0">
                <a:ln>
                  <a:solidFill>
                    <a:srgbClr val="0000CC"/>
                  </a:solidFill>
                </a:ln>
                <a:solidFill>
                  <a:srgbClr val="0000CC"/>
                </a:solidFill>
                <a:latin typeface="Arial Black"/>
                <a:cs typeface="Arial Black"/>
              </a:rPr>
              <a:t>Our</a:t>
            </a:r>
            <a:r>
              <a:rPr sz="2871" spc="11" dirty="0">
                <a:ln>
                  <a:solidFill>
                    <a:srgbClr val="0000CC"/>
                  </a:solidFill>
                </a:ln>
                <a:solidFill>
                  <a:srgbClr val="0000CC"/>
                </a:solidFill>
                <a:latin typeface="Arial Black"/>
                <a:cs typeface="Arial Black"/>
              </a:rPr>
              <a:t> </a:t>
            </a:r>
            <a:r>
              <a:rPr sz="2871" spc="33" dirty="0">
                <a:ln>
                  <a:solidFill>
                    <a:srgbClr val="0000CC"/>
                  </a:solidFill>
                </a:ln>
                <a:solidFill>
                  <a:srgbClr val="0000CC"/>
                </a:solidFill>
                <a:latin typeface="Arial Black"/>
                <a:cs typeface="Arial Black"/>
              </a:rPr>
              <a:t>Process</a:t>
            </a:r>
            <a:r>
              <a:rPr sz="2871" spc="11" dirty="0">
                <a:ln>
                  <a:solidFill>
                    <a:srgbClr val="0000CC"/>
                  </a:solidFill>
                </a:ln>
                <a:solidFill>
                  <a:srgbClr val="0000CC"/>
                </a:solidFill>
                <a:latin typeface="Arial Black"/>
                <a:cs typeface="Arial Black"/>
              </a:rPr>
              <a:t> </a:t>
            </a:r>
            <a:r>
              <a:rPr sz="2871" spc="-11" dirty="0">
                <a:ln>
                  <a:solidFill>
                    <a:srgbClr val="0000CC"/>
                  </a:solidFill>
                </a:ln>
                <a:solidFill>
                  <a:srgbClr val="0000CC"/>
                </a:solidFill>
                <a:latin typeface="Arial Black"/>
                <a:cs typeface="Arial Black"/>
              </a:rPr>
              <a:t>Flow</a:t>
            </a:r>
            <a:endParaRPr sz="2871" dirty="0">
              <a:ln>
                <a:solidFill>
                  <a:srgbClr val="0000CC"/>
                </a:solidFill>
              </a:ln>
              <a:solidFill>
                <a:srgbClr val="0000CC"/>
              </a:solidFill>
              <a:latin typeface="Arial Black"/>
              <a:cs typeface="Arial Black"/>
            </a:endParaRPr>
          </a:p>
        </p:txBody>
      </p:sp>
      <p:sp>
        <p:nvSpPr>
          <p:cNvPr id="4" name="object 4"/>
          <p:cNvSpPr txBox="1"/>
          <p:nvPr/>
        </p:nvSpPr>
        <p:spPr>
          <a:xfrm>
            <a:off x="5361504" y="2105448"/>
            <a:ext cx="732975" cy="2780334"/>
          </a:xfrm>
          <a:prstGeom prst="rect">
            <a:avLst/>
          </a:prstGeom>
        </p:spPr>
        <p:txBody>
          <a:bodyPr vert="horz" wrap="square" lIns="0" tIns="6879" rIns="0" bIns="0" rtlCol="0">
            <a:spAutoFit/>
          </a:bodyPr>
          <a:lstStyle/>
          <a:p>
            <a:pPr marL="6880">
              <a:spcBef>
                <a:spcPts val="54"/>
              </a:spcBef>
            </a:pPr>
            <a:r>
              <a:rPr sz="4063" spc="-333" dirty="0">
                <a:ln>
                  <a:solidFill>
                    <a:srgbClr val="0000CC"/>
                  </a:solidFill>
                </a:ln>
                <a:solidFill>
                  <a:srgbClr val="0000CC"/>
                </a:solidFill>
                <a:latin typeface="Arial Black"/>
                <a:cs typeface="Arial Black"/>
              </a:rPr>
              <a:t>01</a:t>
            </a:r>
            <a:endParaRPr sz="4063" dirty="0">
              <a:ln>
                <a:solidFill>
                  <a:srgbClr val="0000CC"/>
                </a:solidFill>
              </a:ln>
              <a:solidFill>
                <a:srgbClr val="0000CC"/>
              </a:solidFill>
              <a:latin typeface="Arial Black"/>
              <a:cs typeface="Arial Black"/>
            </a:endParaRPr>
          </a:p>
          <a:p>
            <a:pPr marL="6880">
              <a:spcBef>
                <a:spcPts val="3930"/>
              </a:spcBef>
            </a:pPr>
            <a:r>
              <a:rPr sz="4063" spc="100" dirty="0">
                <a:ln>
                  <a:solidFill>
                    <a:srgbClr val="0000CC"/>
                  </a:solidFill>
                </a:ln>
                <a:solidFill>
                  <a:srgbClr val="0000CC"/>
                </a:solidFill>
                <a:latin typeface="Arial Black"/>
                <a:cs typeface="Arial Black"/>
              </a:rPr>
              <a:t>02</a:t>
            </a:r>
            <a:endParaRPr sz="4063" dirty="0">
              <a:ln>
                <a:solidFill>
                  <a:srgbClr val="0000CC"/>
                </a:solidFill>
              </a:ln>
              <a:solidFill>
                <a:srgbClr val="0000CC"/>
              </a:solidFill>
              <a:latin typeface="Arial Black"/>
              <a:cs typeface="Arial Black"/>
            </a:endParaRPr>
          </a:p>
          <a:p>
            <a:pPr marL="6880">
              <a:spcBef>
                <a:spcPts val="3131"/>
              </a:spcBef>
            </a:pPr>
            <a:r>
              <a:rPr sz="4063" spc="60" dirty="0">
                <a:ln>
                  <a:solidFill>
                    <a:srgbClr val="0000CC"/>
                  </a:solidFill>
                </a:ln>
                <a:solidFill>
                  <a:srgbClr val="0000CC"/>
                </a:solidFill>
                <a:latin typeface="Arial Black"/>
                <a:cs typeface="Arial Black"/>
              </a:rPr>
              <a:t>03</a:t>
            </a:r>
            <a:endParaRPr sz="4063" dirty="0">
              <a:ln>
                <a:solidFill>
                  <a:srgbClr val="0000CC"/>
                </a:solidFill>
              </a:ln>
              <a:solidFill>
                <a:srgbClr val="0000CC"/>
              </a:solidFill>
              <a:latin typeface="Arial Black"/>
              <a:cs typeface="Arial Black"/>
            </a:endParaRPr>
          </a:p>
        </p:txBody>
      </p:sp>
      <p:sp>
        <p:nvSpPr>
          <p:cNvPr id="5" name="object 5"/>
          <p:cNvSpPr txBox="1"/>
          <p:nvPr/>
        </p:nvSpPr>
        <p:spPr>
          <a:xfrm>
            <a:off x="6590750" y="4346693"/>
            <a:ext cx="2475468" cy="395642"/>
          </a:xfrm>
          <a:prstGeom prst="rect">
            <a:avLst/>
          </a:prstGeom>
        </p:spPr>
        <p:txBody>
          <a:bodyPr vert="horz" wrap="square" lIns="0" tIns="6879" rIns="0" bIns="0" rtlCol="0">
            <a:spAutoFit/>
          </a:bodyPr>
          <a:lstStyle/>
          <a:p>
            <a:pPr marL="6880" marR="2752">
              <a:lnSpc>
                <a:spcPct val="116100"/>
              </a:lnSpc>
              <a:spcBef>
                <a:spcPts val="54"/>
              </a:spcBef>
            </a:pPr>
            <a:r>
              <a:rPr sz="1138" dirty="0">
                <a:ln>
                  <a:solidFill>
                    <a:srgbClr val="0000CC"/>
                  </a:solidFill>
                </a:ln>
                <a:solidFill>
                  <a:srgbClr val="0000CC"/>
                </a:solidFill>
                <a:latin typeface="Arial"/>
                <a:cs typeface="Arial"/>
              </a:rPr>
              <a:t>Distribution</a:t>
            </a:r>
            <a:r>
              <a:rPr sz="1138" spc="-33" dirty="0">
                <a:ln>
                  <a:solidFill>
                    <a:srgbClr val="0000CC"/>
                  </a:solidFill>
                </a:ln>
                <a:solidFill>
                  <a:srgbClr val="0000CC"/>
                </a:solidFill>
                <a:latin typeface="Arial"/>
                <a:cs typeface="Arial"/>
              </a:rPr>
              <a:t> </a:t>
            </a:r>
            <a:r>
              <a:rPr sz="1138" dirty="0">
                <a:ln>
                  <a:solidFill>
                    <a:srgbClr val="0000CC"/>
                  </a:solidFill>
                </a:ln>
                <a:solidFill>
                  <a:srgbClr val="0000CC"/>
                </a:solidFill>
                <a:latin typeface="Arial"/>
                <a:cs typeface="Arial"/>
              </a:rPr>
              <a:t>to</a:t>
            </a:r>
            <a:r>
              <a:rPr sz="1138" spc="-24" dirty="0">
                <a:ln>
                  <a:solidFill>
                    <a:srgbClr val="0000CC"/>
                  </a:solidFill>
                </a:ln>
                <a:solidFill>
                  <a:srgbClr val="0000CC"/>
                </a:solidFill>
                <a:latin typeface="Arial"/>
                <a:cs typeface="Arial"/>
              </a:rPr>
              <a:t> </a:t>
            </a:r>
            <a:r>
              <a:rPr sz="1138" spc="-19" dirty="0">
                <a:ln>
                  <a:solidFill>
                    <a:srgbClr val="0000CC"/>
                  </a:solidFill>
                </a:ln>
                <a:solidFill>
                  <a:srgbClr val="0000CC"/>
                </a:solidFill>
                <a:latin typeface="Arial"/>
                <a:cs typeface="Arial"/>
              </a:rPr>
              <a:t>those</a:t>
            </a:r>
            <a:r>
              <a:rPr sz="1138" spc="-24" dirty="0">
                <a:ln>
                  <a:solidFill>
                    <a:srgbClr val="0000CC"/>
                  </a:solidFill>
                </a:ln>
                <a:solidFill>
                  <a:srgbClr val="0000CC"/>
                </a:solidFill>
                <a:latin typeface="Arial"/>
                <a:cs typeface="Arial"/>
              </a:rPr>
              <a:t> </a:t>
            </a:r>
            <a:r>
              <a:rPr sz="1138" dirty="0">
                <a:ln>
                  <a:solidFill>
                    <a:srgbClr val="0000CC"/>
                  </a:solidFill>
                </a:ln>
                <a:solidFill>
                  <a:srgbClr val="0000CC"/>
                </a:solidFill>
                <a:latin typeface="Arial"/>
                <a:cs typeface="Arial"/>
              </a:rPr>
              <a:t>in</a:t>
            </a:r>
            <a:r>
              <a:rPr sz="1138" spc="-24" dirty="0">
                <a:ln>
                  <a:solidFill>
                    <a:srgbClr val="0000CC"/>
                  </a:solidFill>
                </a:ln>
                <a:solidFill>
                  <a:srgbClr val="0000CC"/>
                </a:solidFill>
                <a:latin typeface="Arial"/>
                <a:cs typeface="Arial"/>
              </a:rPr>
              <a:t> </a:t>
            </a:r>
            <a:r>
              <a:rPr sz="1138" spc="-30" dirty="0">
                <a:ln>
                  <a:solidFill>
                    <a:srgbClr val="0000CC"/>
                  </a:solidFill>
                </a:ln>
                <a:solidFill>
                  <a:srgbClr val="0000CC"/>
                </a:solidFill>
                <a:latin typeface="Arial"/>
                <a:cs typeface="Arial"/>
              </a:rPr>
              <a:t>need</a:t>
            </a:r>
            <a:r>
              <a:rPr sz="1138" spc="-24" dirty="0">
                <a:ln>
                  <a:solidFill>
                    <a:srgbClr val="0000CC"/>
                  </a:solidFill>
                </a:ln>
                <a:solidFill>
                  <a:srgbClr val="0000CC"/>
                </a:solidFill>
                <a:latin typeface="Arial"/>
                <a:cs typeface="Arial"/>
              </a:rPr>
              <a:t> </a:t>
            </a:r>
            <a:r>
              <a:rPr sz="1138" spc="-22" dirty="0">
                <a:ln>
                  <a:solidFill>
                    <a:srgbClr val="0000CC"/>
                  </a:solidFill>
                </a:ln>
                <a:solidFill>
                  <a:srgbClr val="0000CC"/>
                </a:solidFill>
                <a:latin typeface="Arial"/>
                <a:cs typeface="Arial"/>
              </a:rPr>
              <a:t>via</a:t>
            </a:r>
            <a:r>
              <a:rPr sz="1138" spc="-24" dirty="0">
                <a:ln>
                  <a:solidFill>
                    <a:srgbClr val="0000CC"/>
                  </a:solidFill>
                </a:ln>
                <a:solidFill>
                  <a:srgbClr val="0000CC"/>
                </a:solidFill>
                <a:latin typeface="Arial"/>
                <a:cs typeface="Arial"/>
              </a:rPr>
              <a:t> </a:t>
            </a:r>
            <a:r>
              <a:rPr sz="1138" spc="-5" dirty="0">
                <a:ln>
                  <a:solidFill>
                    <a:srgbClr val="0000CC"/>
                  </a:solidFill>
                </a:ln>
                <a:solidFill>
                  <a:srgbClr val="0000CC"/>
                </a:solidFill>
                <a:latin typeface="Arial"/>
                <a:cs typeface="Arial"/>
              </a:rPr>
              <a:t>partner welfare</a:t>
            </a:r>
            <a:r>
              <a:rPr sz="1138" spc="-46" dirty="0">
                <a:ln>
                  <a:solidFill>
                    <a:srgbClr val="0000CC"/>
                  </a:solidFill>
                </a:ln>
                <a:solidFill>
                  <a:srgbClr val="0000CC"/>
                </a:solidFill>
                <a:latin typeface="Arial"/>
                <a:cs typeface="Arial"/>
              </a:rPr>
              <a:t> </a:t>
            </a:r>
            <a:r>
              <a:rPr sz="1138" spc="-5" dirty="0">
                <a:ln>
                  <a:solidFill>
                    <a:srgbClr val="0000CC"/>
                  </a:solidFill>
                </a:ln>
                <a:solidFill>
                  <a:srgbClr val="0000CC"/>
                </a:solidFill>
                <a:latin typeface="Arial"/>
                <a:cs typeface="Arial"/>
              </a:rPr>
              <a:t>organisations</a:t>
            </a:r>
            <a:endParaRPr sz="1138">
              <a:ln>
                <a:solidFill>
                  <a:srgbClr val="0000CC"/>
                </a:solidFill>
              </a:ln>
              <a:solidFill>
                <a:srgbClr val="0000CC"/>
              </a:solidFill>
              <a:latin typeface="Arial"/>
              <a:cs typeface="Arial"/>
            </a:endParaRPr>
          </a:p>
        </p:txBody>
      </p:sp>
      <p:sp>
        <p:nvSpPr>
          <p:cNvPr id="6" name="object 6"/>
          <p:cNvSpPr txBox="1"/>
          <p:nvPr/>
        </p:nvSpPr>
        <p:spPr>
          <a:xfrm>
            <a:off x="6590750" y="3458510"/>
            <a:ext cx="2055151" cy="357170"/>
          </a:xfrm>
          <a:prstGeom prst="rect">
            <a:avLst/>
          </a:prstGeom>
        </p:spPr>
        <p:txBody>
          <a:bodyPr vert="horz" wrap="square" lIns="0" tIns="6879" rIns="0" bIns="0" rtlCol="0">
            <a:spAutoFit/>
          </a:bodyPr>
          <a:lstStyle/>
          <a:p>
            <a:pPr marL="6880">
              <a:spcBef>
                <a:spcPts val="54"/>
              </a:spcBef>
            </a:pPr>
            <a:r>
              <a:rPr sz="1138" spc="-19" dirty="0">
                <a:ln>
                  <a:solidFill>
                    <a:srgbClr val="0000CC"/>
                  </a:solidFill>
                </a:ln>
                <a:solidFill>
                  <a:srgbClr val="0000CC"/>
                </a:solidFill>
                <a:latin typeface="Arial"/>
                <a:cs typeface="Arial"/>
              </a:rPr>
              <a:t>Cleaning,</a:t>
            </a:r>
            <a:r>
              <a:rPr sz="1138" spc="-22" dirty="0">
                <a:ln>
                  <a:solidFill>
                    <a:srgbClr val="0000CC"/>
                  </a:solidFill>
                </a:ln>
                <a:solidFill>
                  <a:srgbClr val="0000CC"/>
                </a:solidFill>
                <a:latin typeface="Arial"/>
                <a:cs typeface="Arial"/>
              </a:rPr>
              <a:t> </a:t>
            </a:r>
            <a:r>
              <a:rPr sz="1138" spc="-5" dirty="0">
                <a:ln>
                  <a:solidFill>
                    <a:srgbClr val="0000CC"/>
                  </a:solidFill>
                </a:ln>
                <a:solidFill>
                  <a:srgbClr val="0000CC"/>
                </a:solidFill>
                <a:latin typeface="Arial"/>
                <a:cs typeface="Arial"/>
              </a:rPr>
              <a:t>refurbishment,</a:t>
            </a:r>
            <a:r>
              <a:rPr sz="1138" spc="-19" dirty="0">
                <a:ln>
                  <a:solidFill>
                    <a:srgbClr val="0000CC"/>
                  </a:solidFill>
                </a:ln>
                <a:solidFill>
                  <a:srgbClr val="0000CC"/>
                </a:solidFill>
                <a:latin typeface="Arial"/>
                <a:cs typeface="Arial"/>
              </a:rPr>
              <a:t> </a:t>
            </a:r>
            <a:r>
              <a:rPr sz="1138" spc="-16" dirty="0">
                <a:ln>
                  <a:solidFill>
                    <a:srgbClr val="0000CC"/>
                  </a:solidFill>
                </a:ln>
                <a:solidFill>
                  <a:srgbClr val="0000CC"/>
                </a:solidFill>
                <a:latin typeface="Arial"/>
                <a:cs typeface="Arial"/>
              </a:rPr>
              <a:t>storage</a:t>
            </a:r>
            <a:endParaRPr sz="1138">
              <a:ln>
                <a:solidFill>
                  <a:srgbClr val="0000CC"/>
                </a:solidFill>
              </a:ln>
              <a:solidFill>
                <a:srgbClr val="0000CC"/>
              </a:solidFill>
              <a:latin typeface="Arial"/>
              <a:cs typeface="Arial"/>
            </a:endParaRPr>
          </a:p>
        </p:txBody>
      </p:sp>
      <p:sp>
        <p:nvSpPr>
          <p:cNvPr id="7" name="object 7"/>
          <p:cNvSpPr txBox="1"/>
          <p:nvPr/>
        </p:nvSpPr>
        <p:spPr>
          <a:xfrm>
            <a:off x="6590532" y="2340182"/>
            <a:ext cx="2347516" cy="357170"/>
          </a:xfrm>
          <a:prstGeom prst="rect">
            <a:avLst/>
          </a:prstGeom>
        </p:spPr>
        <p:txBody>
          <a:bodyPr vert="horz" wrap="square" lIns="0" tIns="6879" rIns="0" bIns="0" rtlCol="0">
            <a:spAutoFit/>
          </a:bodyPr>
          <a:lstStyle/>
          <a:p>
            <a:pPr marL="6880">
              <a:spcBef>
                <a:spcPts val="54"/>
              </a:spcBef>
            </a:pPr>
            <a:r>
              <a:rPr sz="1138" dirty="0">
                <a:ln>
                  <a:solidFill>
                    <a:srgbClr val="0000CC"/>
                  </a:solidFill>
                </a:ln>
                <a:solidFill>
                  <a:srgbClr val="0000CC"/>
                </a:solidFill>
                <a:latin typeface="Arial"/>
                <a:cs typeface="Arial"/>
              </a:rPr>
              <a:t>Collection</a:t>
            </a:r>
            <a:r>
              <a:rPr sz="1138" spc="5" dirty="0">
                <a:ln>
                  <a:solidFill>
                    <a:srgbClr val="0000CC"/>
                  </a:solidFill>
                </a:ln>
                <a:solidFill>
                  <a:srgbClr val="0000CC"/>
                </a:solidFill>
                <a:latin typeface="Arial"/>
                <a:cs typeface="Arial"/>
              </a:rPr>
              <a:t> </a:t>
            </a:r>
            <a:r>
              <a:rPr sz="1138" dirty="0">
                <a:ln>
                  <a:solidFill>
                    <a:srgbClr val="0000CC"/>
                  </a:solidFill>
                </a:ln>
                <a:solidFill>
                  <a:srgbClr val="0000CC"/>
                </a:solidFill>
                <a:latin typeface="Arial"/>
                <a:cs typeface="Arial"/>
              </a:rPr>
              <a:t>of</a:t>
            </a:r>
            <a:r>
              <a:rPr sz="1138" spc="5" dirty="0">
                <a:ln>
                  <a:solidFill>
                    <a:srgbClr val="0000CC"/>
                  </a:solidFill>
                </a:ln>
                <a:solidFill>
                  <a:srgbClr val="0000CC"/>
                </a:solidFill>
                <a:latin typeface="Arial"/>
                <a:cs typeface="Arial"/>
              </a:rPr>
              <a:t> </a:t>
            </a:r>
            <a:r>
              <a:rPr sz="1138" dirty="0">
                <a:ln>
                  <a:solidFill>
                    <a:srgbClr val="0000CC"/>
                  </a:solidFill>
                </a:ln>
                <a:solidFill>
                  <a:srgbClr val="0000CC"/>
                </a:solidFill>
                <a:latin typeface="Arial"/>
                <a:cs typeface="Arial"/>
              </a:rPr>
              <a:t>furniture</a:t>
            </a:r>
            <a:r>
              <a:rPr sz="1138" spc="8" dirty="0">
                <a:ln>
                  <a:solidFill>
                    <a:srgbClr val="0000CC"/>
                  </a:solidFill>
                </a:ln>
                <a:solidFill>
                  <a:srgbClr val="0000CC"/>
                </a:solidFill>
                <a:latin typeface="Arial"/>
                <a:cs typeface="Arial"/>
              </a:rPr>
              <a:t> </a:t>
            </a:r>
            <a:r>
              <a:rPr sz="1138" spc="-14" dirty="0">
                <a:ln>
                  <a:solidFill>
                    <a:srgbClr val="0000CC"/>
                  </a:solidFill>
                </a:ln>
                <a:solidFill>
                  <a:srgbClr val="0000CC"/>
                </a:solidFill>
                <a:latin typeface="Arial"/>
                <a:cs typeface="Arial"/>
              </a:rPr>
              <a:t>and</a:t>
            </a:r>
            <a:r>
              <a:rPr sz="1138" spc="5" dirty="0">
                <a:ln>
                  <a:solidFill>
                    <a:srgbClr val="0000CC"/>
                  </a:solidFill>
                </a:ln>
                <a:solidFill>
                  <a:srgbClr val="0000CC"/>
                </a:solidFill>
                <a:latin typeface="Arial"/>
                <a:cs typeface="Arial"/>
              </a:rPr>
              <a:t> </a:t>
            </a:r>
            <a:r>
              <a:rPr sz="1138" spc="-30" dirty="0">
                <a:ln>
                  <a:solidFill>
                    <a:srgbClr val="0000CC"/>
                  </a:solidFill>
                </a:ln>
                <a:solidFill>
                  <a:srgbClr val="0000CC"/>
                </a:solidFill>
                <a:latin typeface="Arial"/>
                <a:cs typeface="Arial"/>
              </a:rPr>
              <a:t>appliances</a:t>
            </a:r>
            <a:endParaRPr sz="1138" dirty="0">
              <a:ln>
                <a:solidFill>
                  <a:srgbClr val="0000CC"/>
                </a:solidFill>
              </a:ln>
              <a:solidFill>
                <a:srgbClr val="0000CC"/>
              </a:solidFill>
              <a:latin typeface="Arial"/>
              <a:cs typeface="Arial"/>
            </a:endParaRPr>
          </a:p>
        </p:txBody>
      </p:sp>
      <p:pic>
        <p:nvPicPr>
          <p:cNvPr id="9" name="Picture 8">
            <a:extLst>
              <a:ext uri="{FF2B5EF4-FFF2-40B4-BE49-F238E27FC236}">
                <a16:creationId xmlns:a16="http://schemas.microsoft.com/office/drawing/2014/main" id="{E571800D-574B-ECC6-FDDB-C935E5520B90}"/>
              </a:ext>
            </a:extLst>
          </p:cNvPr>
          <p:cNvPicPr>
            <a:picLocks noChangeAspect="1"/>
          </p:cNvPicPr>
          <p:nvPr/>
        </p:nvPicPr>
        <p:blipFill>
          <a:blip r:embed="rId2">
            <a:extLst>
              <a:ext uri="{28A0092B-C50C-407E-A947-70E740481C1C}">
                <a14:useLocalDpi xmlns:a14="http://schemas.microsoft.com/office/drawing/2010/main" val="0"/>
              </a:ext>
            </a:extLst>
          </a:blip>
          <a:srcRect l="7037" r="18889"/>
          <a:stretch>
            <a:fillRect/>
          </a:stretch>
        </p:blipFill>
        <p:spPr>
          <a:xfrm rot="5400000">
            <a:off x="-90773" y="1571625"/>
            <a:ext cx="4891851" cy="37147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549630"/>
            <a:ext cx="9906000" cy="5666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chemeClr val="bg1"/>
          </a:solidFill>
        </p:spPr>
        <p:txBody>
          <a:bodyPr wrap="square" lIns="0" tIns="0" rIns="0" bIns="0" rtlCol="0"/>
          <a:lstStyle/>
          <a:p>
            <a:endParaRPr sz="572"/>
          </a:p>
        </p:txBody>
      </p:sp>
      <p:sp>
        <p:nvSpPr>
          <p:cNvPr id="6" name="object 6" descr="$PPTXTitle"/>
          <p:cNvSpPr txBox="1">
            <a:spLocks noGrp="1"/>
          </p:cNvSpPr>
          <p:nvPr>
            <p:ph type="title"/>
          </p:nvPr>
        </p:nvSpPr>
        <p:spPr>
          <a:xfrm>
            <a:off x="406743" y="1046890"/>
            <a:ext cx="2038984" cy="257015"/>
          </a:xfrm>
          <a:prstGeom prst="rect">
            <a:avLst/>
          </a:prstGeom>
        </p:spPr>
        <p:txBody>
          <a:bodyPr vert="horz" wrap="square" lIns="0" tIns="6879" rIns="0" bIns="0" rtlCol="0" anchor="b">
            <a:spAutoFit/>
          </a:bodyPr>
          <a:lstStyle/>
          <a:p>
            <a:pPr marL="6880">
              <a:lnSpc>
                <a:spcPct val="100000"/>
              </a:lnSpc>
              <a:spcBef>
                <a:spcPts val="54"/>
              </a:spcBef>
            </a:pPr>
            <a:r>
              <a:rPr sz="1625" spc="-79" dirty="0">
                <a:solidFill>
                  <a:srgbClr val="0000CC"/>
                </a:solidFill>
                <a:latin typeface="Arial Black"/>
                <a:cs typeface="Arial Black"/>
              </a:rPr>
              <a:t>Key</a:t>
            </a:r>
            <a:r>
              <a:rPr sz="1625" spc="-152" dirty="0">
                <a:solidFill>
                  <a:srgbClr val="0000CC"/>
                </a:solidFill>
                <a:latin typeface="Arial Black"/>
                <a:cs typeface="Arial Black"/>
              </a:rPr>
              <a:t> </a:t>
            </a:r>
            <a:r>
              <a:rPr sz="1625" spc="-27" dirty="0">
                <a:solidFill>
                  <a:srgbClr val="0000CC"/>
                </a:solidFill>
                <a:latin typeface="Arial Black"/>
                <a:cs typeface="Arial Black"/>
              </a:rPr>
              <a:t>Achievements</a:t>
            </a:r>
            <a:endParaRPr sz="1625" dirty="0">
              <a:solidFill>
                <a:srgbClr val="0000CC"/>
              </a:solidFill>
              <a:latin typeface="Arial Black"/>
              <a:cs typeface="Arial Black"/>
            </a:endParaRPr>
          </a:p>
        </p:txBody>
      </p:sp>
      <p:sp>
        <p:nvSpPr>
          <p:cNvPr id="8" name="object 8"/>
          <p:cNvSpPr txBox="1"/>
          <p:nvPr/>
        </p:nvSpPr>
        <p:spPr>
          <a:xfrm>
            <a:off x="406742" y="1858348"/>
            <a:ext cx="4274967" cy="3445003"/>
          </a:xfrm>
          <a:prstGeom prst="rect">
            <a:avLst/>
          </a:prstGeom>
        </p:spPr>
        <p:txBody>
          <a:bodyPr vert="horz" wrap="square" lIns="0" tIns="23389" rIns="0" bIns="0" rtlCol="0">
            <a:spAutoFit/>
          </a:bodyPr>
          <a:lstStyle/>
          <a:p>
            <a:pPr marL="6880" marR="2752">
              <a:spcBef>
                <a:spcPts val="184"/>
              </a:spcBef>
            </a:pPr>
            <a:r>
              <a:rPr sz="2925" spc="49" dirty="0">
                <a:solidFill>
                  <a:srgbClr val="0000CC"/>
                </a:solidFill>
                <a:latin typeface="Verdana"/>
                <a:cs typeface="Verdana"/>
              </a:rPr>
              <a:t>“</a:t>
            </a:r>
            <a:r>
              <a:rPr lang="en-AU" sz="2167" dirty="0"/>
              <a:t>This year, Community Care Centre Ballarat has continued to demonstrate what can be achieved when six Rotary clubs join forces with local government, welfare organisations, volunteers and supportive donors - all working together with purpose</a:t>
            </a:r>
            <a:r>
              <a:rPr lang="en-AU" sz="2167" spc="22" dirty="0">
                <a:solidFill>
                  <a:srgbClr val="0000CC"/>
                </a:solidFill>
                <a:latin typeface="Verdana"/>
                <a:cs typeface="Verdana"/>
              </a:rPr>
              <a:t>”</a:t>
            </a:r>
            <a:endParaRPr sz="2925" dirty="0">
              <a:solidFill>
                <a:srgbClr val="0000CC"/>
              </a:solidFill>
              <a:latin typeface="Verdana"/>
              <a:cs typeface="Verdana"/>
            </a:endParaRPr>
          </a:p>
          <a:p>
            <a:pPr marL="252137">
              <a:spcBef>
                <a:spcPts val="1016"/>
              </a:spcBef>
            </a:pPr>
            <a:r>
              <a:rPr sz="1138" spc="-11" dirty="0">
                <a:solidFill>
                  <a:srgbClr val="0000CC"/>
                </a:solidFill>
                <a:latin typeface="Arial"/>
                <a:cs typeface="Arial"/>
              </a:rPr>
              <a:t>Gary</a:t>
            </a:r>
            <a:r>
              <a:rPr sz="1138" spc="-60" dirty="0">
                <a:solidFill>
                  <a:srgbClr val="0000CC"/>
                </a:solidFill>
                <a:latin typeface="Arial"/>
                <a:cs typeface="Arial"/>
              </a:rPr>
              <a:t> </a:t>
            </a:r>
            <a:r>
              <a:rPr sz="1138" spc="-5" dirty="0">
                <a:solidFill>
                  <a:srgbClr val="0000CC"/>
                </a:solidFill>
                <a:latin typeface="Arial"/>
                <a:cs typeface="Arial"/>
              </a:rPr>
              <a:t>Morgan,</a:t>
            </a:r>
            <a:r>
              <a:rPr sz="1138" spc="-57" dirty="0">
                <a:solidFill>
                  <a:srgbClr val="0000CC"/>
                </a:solidFill>
                <a:latin typeface="Arial"/>
                <a:cs typeface="Arial"/>
              </a:rPr>
              <a:t> </a:t>
            </a:r>
            <a:r>
              <a:rPr lang="en-US" sz="1138" spc="-11" dirty="0">
                <a:solidFill>
                  <a:srgbClr val="0000CC"/>
                </a:solidFill>
                <a:latin typeface="Arial"/>
                <a:cs typeface="Arial"/>
              </a:rPr>
              <a:t>Community Care </a:t>
            </a:r>
            <a:r>
              <a:rPr sz="1138" dirty="0">
                <a:solidFill>
                  <a:srgbClr val="0000CC"/>
                </a:solidFill>
                <a:latin typeface="Arial"/>
                <a:cs typeface="Arial"/>
              </a:rPr>
              <a:t>Centre</a:t>
            </a:r>
            <a:r>
              <a:rPr sz="1138" spc="-57" dirty="0">
                <a:solidFill>
                  <a:srgbClr val="0000CC"/>
                </a:solidFill>
                <a:latin typeface="Arial"/>
                <a:cs typeface="Arial"/>
              </a:rPr>
              <a:t> </a:t>
            </a:r>
            <a:r>
              <a:rPr sz="1138" spc="-11" dirty="0">
                <a:solidFill>
                  <a:srgbClr val="0000CC"/>
                </a:solidFill>
                <a:latin typeface="Arial"/>
                <a:cs typeface="Arial"/>
              </a:rPr>
              <a:t>Ballarat</a:t>
            </a:r>
            <a:r>
              <a:rPr sz="1138" spc="-57" dirty="0">
                <a:solidFill>
                  <a:srgbClr val="0000CC"/>
                </a:solidFill>
                <a:latin typeface="Arial"/>
                <a:cs typeface="Arial"/>
              </a:rPr>
              <a:t> </a:t>
            </a:r>
            <a:r>
              <a:rPr sz="1138" spc="-14" dirty="0">
                <a:solidFill>
                  <a:srgbClr val="0000CC"/>
                </a:solidFill>
                <a:latin typeface="Arial"/>
                <a:cs typeface="Arial"/>
              </a:rPr>
              <a:t>Board</a:t>
            </a:r>
            <a:r>
              <a:rPr sz="1138" spc="-57" dirty="0">
                <a:solidFill>
                  <a:srgbClr val="0000CC"/>
                </a:solidFill>
                <a:latin typeface="Arial"/>
                <a:cs typeface="Arial"/>
              </a:rPr>
              <a:t> </a:t>
            </a:r>
            <a:r>
              <a:rPr sz="1138" spc="-5" dirty="0">
                <a:solidFill>
                  <a:srgbClr val="0000CC"/>
                </a:solidFill>
                <a:latin typeface="Arial"/>
                <a:cs typeface="Arial"/>
              </a:rPr>
              <a:t>Chairman</a:t>
            </a:r>
            <a:endParaRPr sz="1138" dirty="0">
              <a:solidFill>
                <a:srgbClr val="0000CC"/>
              </a:solidFill>
              <a:latin typeface="Arial"/>
              <a:cs typeface="Arial"/>
            </a:endParaRPr>
          </a:p>
        </p:txBody>
      </p:sp>
      <p:grpSp>
        <p:nvGrpSpPr>
          <p:cNvPr id="3" name="object 3">
            <a:extLst>
              <a:ext uri="{FF2B5EF4-FFF2-40B4-BE49-F238E27FC236}">
                <a16:creationId xmlns:a16="http://schemas.microsoft.com/office/drawing/2014/main" id="{52EFE940-A0BF-FB72-7B5B-B821B31A6A5C}"/>
              </a:ext>
            </a:extLst>
          </p:cNvPr>
          <p:cNvGrpSpPr/>
          <p:nvPr/>
        </p:nvGrpSpPr>
        <p:grpSpPr>
          <a:xfrm>
            <a:off x="5035550" y="0"/>
            <a:ext cx="4870450" cy="6934200"/>
            <a:chOff x="11682121" y="0"/>
            <a:chExt cx="6605905" cy="10287000"/>
          </a:xfrm>
          <a:solidFill>
            <a:srgbClr val="0000CC"/>
          </a:solidFill>
        </p:grpSpPr>
        <p:sp>
          <p:nvSpPr>
            <p:cNvPr id="4" name="object 4">
              <a:extLst>
                <a:ext uri="{FF2B5EF4-FFF2-40B4-BE49-F238E27FC236}">
                  <a16:creationId xmlns:a16="http://schemas.microsoft.com/office/drawing/2014/main" id="{9DBF8E2A-2DF6-197A-98AA-B45A7BB4755F}"/>
                </a:ext>
              </a:extLst>
            </p:cNvPr>
            <p:cNvSpPr/>
            <p:nvPr/>
          </p:nvSpPr>
          <p:spPr>
            <a:xfrm>
              <a:off x="11682121" y="0"/>
              <a:ext cx="6605905" cy="10287000"/>
            </a:xfrm>
            <a:custGeom>
              <a:avLst/>
              <a:gdLst/>
              <a:ahLst/>
              <a:cxnLst/>
              <a:rect l="l" t="t" r="r" b="b"/>
              <a:pathLst>
                <a:path w="6605905" h="10287000">
                  <a:moveTo>
                    <a:pt x="6605878" y="10287000"/>
                  </a:moveTo>
                  <a:lnTo>
                    <a:pt x="0" y="10287000"/>
                  </a:lnTo>
                  <a:lnTo>
                    <a:pt x="0" y="0"/>
                  </a:lnTo>
                  <a:lnTo>
                    <a:pt x="6605878" y="0"/>
                  </a:lnTo>
                  <a:lnTo>
                    <a:pt x="6605878" y="10287000"/>
                  </a:lnTo>
                  <a:close/>
                </a:path>
              </a:pathLst>
            </a:custGeom>
            <a:grpFill/>
          </p:spPr>
          <p:txBody>
            <a:bodyPr wrap="square" lIns="0" tIns="0" rIns="0" bIns="0" rtlCol="0"/>
            <a:lstStyle/>
            <a:p>
              <a:endParaRPr sz="572"/>
            </a:p>
          </p:txBody>
        </p:sp>
        <p:sp>
          <p:nvSpPr>
            <p:cNvPr id="5" name="object 5">
              <a:extLst>
                <a:ext uri="{FF2B5EF4-FFF2-40B4-BE49-F238E27FC236}">
                  <a16:creationId xmlns:a16="http://schemas.microsoft.com/office/drawing/2014/main" id="{32430547-1A18-D450-A554-3A698DC6F9EC}"/>
                </a:ext>
              </a:extLst>
            </p:cNvPr>
            <p:cNvSpPr/>
            <p:nvPr/>
          </p:nvSpPr>
          <p:spPr>
            <a:xfrm>
              <a:off x="16986193" y="216781"/>
              <a:ext cx="878205" cy="906144"/>
            </a:xfrm>
            <a:custGeom>
              <a:avLst/>
              <a:gdLst/>
              <a:ahLst/>
              <a:cxnLst/>
              <a:rect l="l" t="t" r="r" b="b"/>
              <a:pathLst>
                <a:path w="878205" h="906144">
                  <a:moveTo>
                    <a:pt x="417350" y="905538"/>
                  </a:moveTo>
                  <a:lnTo>
                    <a:pt x="392496" y="899269"/>
                  </a:lnTo>
                  <a:lnTo>
                    <a:pt x="372664" y="884471"/>
                  </a:lnTo>
                  <a:lnTo>
                    <a:pt x="359828" y="863316"/>
                  </a:lnTo>
                  <a:lnTo>
                    <a:pt x="355963" y="837977"/>
                  </a:lnTo>
                  <a:lnTo>
                    <a:pt x="417839" y="507607"/>
                  </a:lnTo>
                  <a:lnTo>
                    <a:pt x="246098" y="796373"/>
                  </a:lnTo>
                  <a:lnTo>
                    <a:pt x="226419" y="812796"/>
                  </a:lnTo>
                  <a:lnTo>
                    <a:pt x="202789" y="820142"/>
                  </a:lnTo>
                  <a:lnTo>
                    <a:pt x="178130" y="818092"/>
                  </a:lnTo>
                  <a:lnTo>
                    <a:pt x="155358" y="806326"/>
                  </a:lnTo>
                  <a:lnTo>
                    <a:pt x="138936" y="786646"/>
                  </a:lnTo>
                  <a:lnTo>
                    <a:pt x="131589" y="763017"/>
                  </a:lnTo>
                  <a:lnTo>
                    <a:pt x="133640" y="738357"/>
                  </a:lnTo>
                  <a:lnTo>
                    <a:pt x="145406" y="715586"/>
                  </a:lnTo>
                  <a:lnTo>
                    <a:pt x="368471" y="493784"/>
                  </a:lnTo>
                  <a:lnTo>
                    <a:pt x="80978" y="617351"/>
                  </a:lnTo>
                  <a:lnTo>
                    <a:pt x="31970" y="611124"/>
                  </a:lnTo>
                  <a:lnTo>
                    <a:pt x="1718" y="572067"/>
                  </a:lnTo>
                  <a:lnTo>
                    <a:pt x="0" y="546493"/>
                  </a:lnTo>
                  <a:lnTo>
                    <a:pt x="7945" y="523058"/>
                  </a:lnTo>
                  <a:lnTo>
                    <a:pt x="24098" y="504313"/>
                  </a:lnTo>
                  <a:lnTo>
                    <a:pt x="47002" y="492807"/>
                  </a:lnTo>
                  <a:lnTo>
                    <a:pt x="357837" y="444480"/>
                  </a:lnTo>
                  <a:lnTo>
                    <a:pt x="52620" y="375464"/>
                  </a:lnTo>
                  <a:lnTo>
                    <a:pt x="30920" y="361822"/>
                  </a:lnTo>
                  <a:lnTo>
                    <a:pt x="16631" y="341620"/>
                  </a:lnTo>
                  <a:lnTo>
                    <a:pt x="10961" y="317533"/>
                  </a:lnTo>
                  <a:lnTo>
                    <a:pt x="15115" y="292240"/>
                  </a:lnTo>
                  <a:lnTo>
                    <a:pt x="28756" y="270540"/>
                  </a:lnTo>
                  <a:lnTo>
                    <a:pt x="48959" y="256251"/>
                  </a:lnTo>
                  <a:lnTo>
                    <a:pt x="73045" y="250581"/>
                  </a:lnTo>
                  <a:lnTo>
                    <a:pt x="98338" y="254735"/>
                  </a:lnTo>
                  <a:lnTo>
                    <a:pt x="378214" y="398341"/>
                  </a:lnTo>
                  <a:lnTo>
                    <a:pt x="171856" y="163104"/>
                  </a:lnTo>
                  <a:lnTo>
                    <a:pt x="162319" y="139313"/>
                  </a:lnTo>
                  <a:lnTo>
                    <a:pt x="162634" y="114570"/>
                  </a:lnTo>
                  <a:lnTo>
                    <a:pt x="172204" y="91750"/>
                  </a:lnTo>
                  <a:lnTo>
                    <a:pt x="190431" y="73730"/>
                  </a:lnTo>
                  <a:lnTo>
                    <a:pt x="214222" y="64192"/>
                  </a:lnTo>
                  <a:lnTo>
                    <a:pt x="238965" y="64507"/>
                  </a:lnTo>
                  <a:lnTo>
                    <a:pt x="261784" y="74077"/>
                  </a:lnTo>
                  <a:lnTo>
                    <a:pt x="279805" y="92305"/>
                  </a:lnTo>
                  <a:lnTo>
                    <a:pt x="421820" y="372992"/>
                  </a:lnTo>
                  <a:lnTo>
                    <a:pt x="393141" y="61386"/>
                  </a:lnTo>
                  <a:lnTo>
                    <a:pt x="399410" y="36533"/>
                  </a:lnTo>
                  <a:lnTo>
                    <a:pt x="414208" y="16701"/>
                  </a:lnTo>
                  <a:lnTo>
                    <a:pt x="435363" y="3865"/>
                  </a:lnTo>
                  <a:lnTo>
                    <a:pt x="460702" y="0"/>
                  </a:lnTo>
                  <a:lnTo>
                    <a:pt x="485555" y="6268"/>
                  </a:lnTo>
                  <a:lnTo>
                    <a:pt x="505388" y="21066"/>
                  </a:lnTo>
                  <a:lnTo>
                    <a:pt x="518224" y="42221"/>
                  </a:lnTo>
                  <a:lnTo>
                    <a:pt x="522089" y="67560"/>
                  </a:lnTo>
                  <a:lnTo>
                    <a:pt x="475462" y="356636"/>
                  </a:lnTo>
                  <a:lnTo>
                    <a:pt x="631953" y="109164"/>
                  </a:lnTo>
                  <a:lnTo>
                    <a:pt x="651633" y="92741"/>
                  </a:lnTo>
                  <a:lnTo>
                    <a:pt x="675262" y="85395"/>
                  </a:lnTo>
                  <a:lnTo>
                    <a:pt x="699922" y="87445"/>
                  </a:lnTo>
                  <a:lnTo>
                    <a:pt x="722693" y="99212"/>
                  </a:lnTo>
                  <a:lnTo>
                    <a:pt x="739116" y="118891"/>
                  </a:lnTo>
                  <a:lnTo>
                    <a:pt x="746462" y="142520"/>
                  </a:lnTo>
                  <a:lnTo>
                    <a:pt x="744412" y="167180"/>
                  </a:lnTo>
                  <a:lnTo>
                    <a:pt x="732645" y="189951"/>
                  </a:lnTo>
                  <a:lnTo>
                    <a:pt x="506445" y="403797"/>
                  </a:lnTo>
                  <a:lnTo>
                    <a:pt x="797073" y="288186"/>
                  </a:lnTo>
                  <a:lnTo>
                    <a:pt x="846082" y="294413"/>
                  </a:lnTo>
                  <a:lnTo>
                    <a:pt x="876333" y="333470"/>
                  </a:lnTo>
                  <a:lnTo>
                    <a:pt x="878051" y="359044"/>
                  </a:lnTo>
                  <a:lnTo>
                    <a:pt x="870106" y="382479"/>
                  </a:lnTo>
                  <a:lnTo>
                    <a:pt x="853953" y="401224"/>
                  </a:lnTo>
                  <a:lnTo>
                    <a:pt x="831049" y="412730"/>
                  </a:lnTo>
                  <a:lnTo>
                    <a:pt x="522353" y="452778"/>
                  </a:lnTo>
                  <a:lnTo>
                    <a:pt x="825431" y="530074"/>
                  </a:lnTo>
                  <a:lnTo>
                    <a:pt x="847131" y="543715"/>
                  </a:lnTo>
                  <a:lnTo>
                    <a:pt x="861420" y="563918"/>
                  </a:lnTo>
                  <a:lnTo>
                    <a:pt x="867090" y="588004"/>
                  </a:lnTo>
                  <a:lnTo>
                    <a:pt x="862936" y="613297"/>
                  </a:lnTo>
                  <a:lnTo>
                    <a:pt x="849295" y="634997"/>
                  </a:lnTo>
                  <a:lnTo>
                    <a:pt x="829092" y="649286"/>
                  </a:lnTo>
                  <a:lnTo>
                    <a:pt x="805006" y="654956"/>
                  </a:lnTo>
                  <a:lnTo>
                    <a:pt x="779713" y="650802"/>
                  </a:lnTo>
                  <a:lnTo>
                    <a:pt x="506434" y="501755"/>
                  </a:lnTo>
                  <a:lnTo>
                    <a:pt x="706195" y="742433"/>
                  </a:lnTo>
                  <a:lnTo>
                    <a:pt x="715733" y="766225"/>
                  </a:lnTo>
                  <a:lnTo>
                    <a:pt x="715418" y="790967"/>
                  </a:lnTo>
                  <a:lnTo>
                    <a:pt x="705848" y="813787"/>
                  </a:lnTo>
                  <a:lnTo>
                    <a:pt x="687620" y="831807"/>
                  </a:lnTo>
                  <a:lnTo>
                    <a:pt x="663829" y="841345"/>
                  </a:lnTo>
                  <a:lnTo>
                    <a:pt x="639086" y="841030"/>
                  </a:lnTo>
                  <a:lnTo>
                    <a:pt x="616267" y="831460"/>
                  </a:lnTo>
                  <a:lnTo>
                    <a:pt x="598246" y="813232"/>
                  </a:lnTo>
                  <a:lnTo>
                    <a:pt x="464767" y="532021"/>
                  </a:lnTo>
                  <a:lnTo>
                    <a:pt x="484910" y="844151"/>
                  </a:lnTo>
                  <a:lnTo>
                    <a:pt x="478642" y="869004"/>
                  </a:lnTo>
                  <a:lnTo>
                    <a:pt x="463843" y="888836"/>
                  </a:lnTo>
                  <a:lnTo>
                    <a:pt x="442688" y="901672"/>
                  </a:lnTo>
                  <a:lnTo>
                    <a:pt x="417350" y="905538"/>
                  </a:lnTo>
                  <a:close/>
                </a:path>
              </a:pathLst>
            </a:custGeom>
            <a:grpFill/>
          </p:spPr>
          <p:txBody>
            <a:bodyPr wrap="square" lIns="0" tIns="0" rIns="0" bIns="0" rtlCol="0"/>
            <a:lstStyle/>
            <a:p>
              <a:endParaRPr sz="572"/>
            </a:p>
          </p:txBody>
        </p:sp>
      </p:grpSp>
      <p:sp>
        <p:nvSpPr>
          <p:cNvPr id="9" name="object 9"/>
          <p:cNvSpPr txBox="1"/>
          <p:nvPr/>
        </p:nvSpPr>
        <p:spPr>
          <a:xfrm>
            <a:off x="6251841" y="740457"/>
            <a:ext cx="2777120" cy="231378"/>
          </a:xfrm>
          <a:prstGeom prst="rect">
            <a:avLst/>
          </a:prstGeom>
        </p:spPr>
        <p:txBody>
          <a:bodyPr vert="horz" wrap="square" lIns="0" tIns="6191" rIns="0" bIns="0" rtlCol="0">
            <a:spAutoFit/>
          </a:bodyPr>
          <a:lstStyle/>
          <a:p>
            <a:pPr marL="6880">
              <a:spcBef>
                <a:spcPts val="49"/>
              </a:spcBef>
            </a:pPr>
            <a:r>
              <a:rPr lang="en-US" sz="1463" dirty="0">
                <a:solidFill>
                  <a:srgbClr val="FFFFFF"/>
                </a:solidFill>
                <a:latin typeface="Arial Black"/>
                <a:cs typeface="Arial Black"/>
              </a:rPr>
              <a:t>Impact Summary 25-26</a:t>
            </a:r>
            <a:endParaRPr sz="1463" dirty="0">
              <a:latin typeface="Arial Black"/>
              <a:cs typeface="Arial Black"/>
            </a:endParaRPr>
          </a:p>
        </p:txBody>
      </p:sp>
      <p:sp>
        <p:nvSpPr>
          <p:cNvPr id="11" name="TextBox 10">
            <a:extLst>
              <a:ext uri="{FF2B5EF4-FFF2-40B4-BE49-F238E27FC236}">
                <a16:creationId xmlns:a16="http://schemas.microsoft.com/office/drawing/2014/main" id="{DAFB38EE-44E2-8DBD-2223-8B3BE90B6B07}"/>
              </a:ext>
            </a:extLst>
          </p:cNvPr>
          <p:cNvSpPr txBox="1"/>
          <p:nvPr/>
        </p:nvSpPr>
        <p:spPr>
          <a:xfrm>
            <a:off x="5097341" y="1094992"/>
            <a:ext cx="4628808" cy="4708597"/>
          </a:xfrm>
          <a:prstGeom prst="rect">
            <a:avLst/>
          </a:prstGeom>
          <a:noFill/>
        </p:spPr>
        <p:txBody>
          <a:bodyPr wrap="square">
            <a:spAutoFit/>
          </a:bodyPr>
          <a:lstStyle/>
          <a:p>
            <a:pPr marL="154791" indent="-154791">
              <a:lnSpc>
                <a:spcPct val="200000"/>
              </a:lnSpc>
              <a:buFont typeface="Arial" panose="020B0604020202020204" pitchFamily="34" charset="0"/>
              <a:buChar char="•"/>
            </a:pPr>
            <a:r>
              <a:rPr lang="en-AU" sz="1083" dirty="0">
                <a:solidFill>
                  <a:schemeClr val="bg1"/>
                </a:solidFill>
              </a:rPr>
              <a:t>Number of people assisted: 224</a:t>
            </a:r>
          </a:p>
          <a:p>
            <a:pPr marL="154791" indent="-154791">
              <a:lnSpc>
                <a:spcPct val="200000"/>
              </a:lnSpc>
              <a:buFont typeface="Arial" panose="020B0604020202020204" pitchFamily="34" charset="0"/>
              <a:buChar char="•"/>
            </a:pPr>
            <a:r>
              <a:rPr lang="en-AU" sz="1083" dirty="0">
                <a:solidFill>
                  <a:schemeClr val="bg1"/>
                </a:solidFill>
              </a:rPr>
              <a:t>Number of consignments delivered: 112 </a:t>
            </a:r>
          </a:p>
          <a:p>
            <a:pPr marL="154791" indent="-154791">
              <a:lnSpc>
                <a:spcPct val="200000"/>
              </a:lnSpc>
              <a:buFont typeface="Arial" panose="020B0604020202020204" pitchFamily="34" charset="0"/>
              <a:buChar char="•"/>
            </a:pPr>
            <a:r>
              <a:rPr lang="en-AU" sz="1083" dirty="0">
                <a:solidFill>
                  <a:schemeClr val="bg1"/>
                </a:solidFill>
              </a:rPr>
              <a:t>Number of welfare organisations we have serviced: 19</a:t>
            </a:r>
          </a:p>
          <a:p>
            <a:pPr marL="154791" indent="-154791">
              <a:lnSpc>
                <a:spcPct val="200000"/>
              </a:lnSpc>
              <a:buFont typeface="Arial" panose="020B0604020202020204" pitchFamily="34" charset="0"/>
              <a:buChar char="•"/>
            </a:pPr>
            <a:r>
              <a:rPr lang="en-AU" sz="1083" dirty="0">
                <a:solidFill>
                  <a:schemeClr val="bg1"/>
                </a:solidFill>
              </a:rPr>
              <a:t>Savings to welfare organisations: $219,576 (average value per consignment: $1960)</a:t>
            </a:r>
          </a:p>
          <a:p>
            <a:pPr marL="154791" indent="-154791">
              <a:lnSpc>
                <a:spcPct val="200000"/>
              </a:lnSpc>
              <a:buFont typeface="Arial" panose="020B0604020202020204" pitchFamily="34" charset="0"/>
              <a:buChar char="•"/>
            </a:pPr>
            <a:r>
              <a:rPr lang="en-AU" sz="1083" dirty="0">
                <a:solidFill>
                  <a:schemeClr val="bg1"/>
                </a:solidFill>
              </a:rPr>
              <a:t>Time Saving for agencies: $59,673</a:t>
            </a:r>
          </a:p>
          <a:p>
            <a:pPr marL="154791" indent="-154791">
              <a:lnSpc>
                <a:spcPct val="200000"/>
              </a:lnSpc>
              <a:buFont typeface="Arial" panose="020B0604020202020204" pitchFamily="34" charset="0"/>
              <a:buChar char="•"/>
            </a:pPr>
            <a:r>
              <a:rPr lang="en-AU" sz="1083" dirty="0">
                <a:solidFill>
                  <a:schemeClr val="bg1"/>
                </a:solidFill>
              </a:rPr>
              <a:t>Landfill reduced: 448 m3</a:t>
            </a:r>
          </a:p>
          <a:p>
            <a:pPr marL="154791" indent="-154791">
              <a:lnSpc>
                <a:spcPct val="200000"/>
              </a:lnSpc>
              <a:buFont typeface="Arial" panose="020B0604020202020204" pitchFamily="34" charset="0"/>
              <a:buChar char="•"/>
            </a:pPr>
            <a:r>
              <a:rPr lang="en-AU" sz="1083" dirty="0">
                <a:solidFill>
                  <a:schemeClr val="bg1"/>
                </a:solidFill>
              </a:rPr>
              <a:t>Number of other not-for-profit organisations (excluding welfare organisations) serviced:17 including community opportunity shops, and international projects City of Ballarat </a:t>
            </a:r>
            <a:r>
              <a:rPr lang="en-AU" sz="1083" dirty="0" err="1">
                <a:solidFill>
                  <a:schemeClr val="bg1"/>
                </a:solidFill>
              </a:rPr>
              <a:t>Ainro</a:t>
            </a:r>
            <a:r>
              <a:rPr lang="en-AU" sz="1083" dirty="0">
                <a:solidFill>
                  <a:schemeClr val="bg1"/>
                </a:solidFill>
              </a:rPr>
              <a:t> Project, ROMAC Vanuatu Project and the Sidinda Health Clinic, Zimbabwe.</a:t>
            </a:r>
            <a:endParaRPr lang="en-AU" sz="1083" dirty="0">
              <a:solidFill>
                <a:schemeClr val="bg1"/>
              </a:solidFill>
              <a:highlight>
                <a:srgbClr val="FFFF00"/>
              </a:highlight>
            </a:endParaRPr>
          </a:p>
          <a:p>
            <a:pPr marL="154791" indent="-154791">
              <a:lnSpc>
                <a:spcPct val="200000"/>
              </a:lnSpc>
              <a:buFont typeface="Arial" panose="020B0604020202020204" pitchFamily="34" charset="0"/>
              <a:buChar char="•"/>
            </a:pPr>
            <a:r>
              <a:rPr lang="en-AU" sz="1083" dirty="0">
                <a:solidFill>
                  <a:schemeClr val="bg1"/>
                </a:solidFill>
              </a:rPr>
              <a:t>The number of volunteer hours: 3292 (Registered 3042 hours unregistered 250 hours)</a:t>
            </a:r>
          </a:p>
          <a:p>
            <a:pPr marL="154791" indent="-154791">
              <a:lnSpc>
                <a:spcPct val="200000"/>
              </a:lnSpc>
              <a:buFont typeface="Arial" panose="020B0604020202020204" pitchFamily="34" charset="0"/>
              <a:buChar char="•"/>
            </a:pPr>
            <a:r>
              <a:rPr lang="en-AU" sz="1083" dirty="0">
                <a:solidFill>
                  <a:schemeClr val="bg1"/>
                </a:solidFill>
              </a:rPr>
              <a:t>Income from welfare partners:  $54,894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249" y="-76200"/>
            <a:ext cx="9906000" cy="6781799"/>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0000CC"/>
          </a:solidFill>
        </p:spPr>
        <p:txBody>
          <a:bodyPr wrap="square" lIns="0" tIns="0" rIns="0" bIns="0" rtlCol="0"/>
          <a:lstStyle/>
          <a:p>
            <a:endParaRPr sz="572"/>
          </a:p>
        </p:txBody>
      </p:sp>
      <p:sp>
        <p:nvSpPr>
          <p:cNvPr id="3" name="object 3"/>
          <p:cNvSpPr/>
          <p:nvPr/>
        </p:nvSpPr>
        <p:spPr>
          <a:xfrm>
            <a:off x="-19594" y="-152400"/>
            <a:ext cx="3677193" cy="7086600"/>
          </a:xfrm>
          <a:custGeom>
            <a:avLst/>
            <a:gdLst/>
            <a:ahLst/>
            <a:cxnLst/>
            <a:rect l="l" t="t" r="r" b="b"/>
            <a:pathLst>
              <a:path w="6604000" h="10287000">
                <a:moveTo>
                  <a:pt x="6603463" y="10287000"/>
                </a:moveTo>
                <a:lnTo>
                  <a:pt x="0" y="10287000"/>
                </a:lnTo>
                <a:lnTo>
                  <a:pt x="0" y="0"/>
                </a:lnTo>
                <a:lnTo>
                  <a:pt x="6603463" y="0"/>
                </a:lnTo>
                <a:lnTo>
                  <a:pt x="6603463" y="10287000"/>
                </a:lnTo>
                <a:close/>
              </a:path>
            </a:pathLst>
          </a:custGeom>
          <a:solidFill>
            <a:schemeClr val="bg1"/>
          </a:solidFill>
        </p:spPr>
        <p:txBody>
          <a:bodyPr wrap="square" lIns="0" tIns="0" rIns="0" bIns="0" rtlCol="0"/>
          <a:lstStyle/>
          <a:p>
            <a:endParaRPr sz="572"/>
          </a:p>
        </p:txBody>
      </p:sp>
      <p:sp>
        <p:nvSpPr>
          <p:cNvPr id="4" name="object 4"/>
          <p:cNvSpPr txBox="1"/>
          <p:nvPr/>
        </p:nvSpPr>
        <p:spPr>
          <a:xfrm>
            <a:off x="158220" y="792226"/>
            <a:ext cx="3260725" cy="911766"/>
          </a:xfrm>
          <a:prstGeom prst="rect">
            <a:avLst/>
          </a:prstGeom>
        </p:spPr>
        <p:txBody>
          <a:bodyPr vert="horz" wrap="square" lIns="0" tIns="17885" rIns="0" bIns="0" rtlCol="0">
            <a:spAutoFit/>
          </a:bodyPr>
          <a:lstStyle/>
          <a:p>
            <a:pPr marL="6880" marR="2752">
              <a:lnSpc>
                <a:spcPts val="3738"/>
              </a:lnSpc>
              <a:spcBef>
                <a:spcPts val="140"/>
              </a:spcBef>
            </a:pPr>
            <a:r>
              <a:rPr sz="2383" spc="41" dirty="0">
                <a:ln>
                  <a:solidFill>
                    <a:srgbClr val="0000CC"/>
                  </a:solidFill>
                </a:ln>
                <a:solidFill>
                  <a:srgbClr val="0000CC"/>
                </a:solidFill>
                <a:latin typeface="Verdana"/>
                <a:cs typeface="Verdana"/>
              </a:rPr>
              <a:t>Financial </a:t>
            </a:r>
            <a:r>
              <a:rPr lang="en-US" sz="2383" spc="79" dirty="0">
                <a:ln>
                  <a:solidFill>
                    <a:srgbClr val="0000CC"/>
                  </a:solidFill>
                </a:ln>
                <a:solidFill>
                  <a:srgbClr val="0000CC"/>
                </a:solidFill>
                <a:latin typeface="Verdana"/>
                <a:cs typeface="Verdana"/>
              </a:rPr>
              <a:t>a</a:t>
            </a:r>
            <a:r>
              <a:rPr sz="2383" spc="79" dirty="0">
                <a:ln>
                  <a:solidFill>
                    <a:srgbClr val="0000CC"/>
                  </a:solidFill>
                </a:ln>
                <a:solidFill>
                  <a:srgbClr val="0000CC"/>
                </a:solidFill>
                <a:latin typeface="Verdana"/>
                <a:cs typeface="Verdana"/>
              </a:rPr>
              <a:t>chievements </a:t>
            </a:r>
            <a:r>
              <a:rPr sz="2383" spc="-11" dirty="0">
                <a:ln>
                  <a:solidFill>
                    <a:srgbClr val="0000CC"/>
                  </a:solidFill>
                </a:ln>
                <a:solidFill>
                  <a:srgbClr val="0000CC"/>
                </a:solidFill>
                <a:latin typeface="Verdana"/>
                <a:cs typeface="Verdana"/>
              </a:rPr>
              <a:t>FY2</a:t>
            </a:r>
            <a:r>
              <a:rPr lang="en-US" sz="2383" spc="-11" dirty="0">
                <a:ln>
                  <a:solidFill>
                    <a:srgbClr val="0000CC"/>
                  </a:solidFill>
                </a:ln>
                <a:solidFill>
                  <a:srgbClr val="0000CC"/>
                </a:solidFill>
                <a:latin typeface="Verdana"/>
                <a:cs typeface="Verdana"/>
              </a:rPr>
              <a:t>6</a:t>
            </a:r>
            <a:endParaRPr sz="2383" dirty="0">
              <a:ln>
                <a:solidFill>
                  <a:srgbClr val="0000CC"/>
                </a:solidFill>
              </a:ln>
              <a:solidFill>
                <a:srgbClr val="0000CC"/>
              </a:solidFill>
              <a:latin typeface="Verdana"/>
              <a:cs typeface="Verdana"/>
            </a:endParaRPr>
          </a:p>
        </p:txBody>
      </p:sp>
      <p:pic>
        <p:nvPicPr>
          <p:cNvPr id="5" name="object 5"/>
          <p:cNvPicPr/>
          <p:nvPr/>
        </p:nvPicPr>
        <p:blipFill>
          <a:blip r:embed="rId2" cstate="print"/>
          <a:stretch>
            <a:fillRect/>
          </a:stretch>
        </p:blipFill>
        <p:spPr>
          <a:xfrm>
            <a:off x="3949395" y="1282700"/>
            <a:ext cx="72231" cy="72231"/>
          </a:xfrm>
          <a:prstGeom prst="rect">
            <a:avLst/>
          </a:prstGeom>
        </p:spPr>
      </p:pic>
      <p:sp>
        <p:nvSpPr>
          <p:cNvPr id="6" name="object 6" descr="$PPTXTitle"/>
          <p:cNvSpPr txBox="1">
            <a:spLocks noGrp="1"/>
          </p:cNvSpPr>
          <p:nvPr>
            <p:ph type="title"/>
          </p:nvPr>
        </p:nvSpPr>
        <p:spPr>
          <a:xfrm>
            <a:off x="4123094" y="1209276"/>
            <a:ext cx="5203402" cy="529782"/>
          </a:xfrm>
          <a:prstGeom prst="rect">
            <a:avLst/>
          </a:prstGeom>
        </p:spPr>
        <p:txBody>
          <a:bodyPr vert="horz" wrap="square" lIns="0" tIns="6879" rIns="0" bIns="0" rtlCol="0" anchor="b">
            <a:spAutoFit/>
          </a:bodyPr>
          <a:lstStyle/>
          <a:p>
            <a:pPr marL="6880" marR="2752">
              <a:spcBef>
                <a:spcPts val="54"/>
              </a:spcBef>
            </a:pPr>
            <a:r>
              <a:rPr lang="en-AU" sz="1517" dirty="0">
                <a:solidFill>
                  <a:schemeClr val="bg1"/>
                </a:solidFill>
              </a:rPr>
              <a:t>Compliance with all statutory reporting requirements ensuring we maintain our deductible gift status</a:t>
            </a:r>
            <a:br>
              <a:rPr lang="en-AU" sz="1517" dirty="0">
                <a:solidFill>
                  <a:schemeClr val="bg1"/>
                </a:solidFill>
              </a:rPr>
            </a:br>
            <a:endParaRPr sz="542" dirty="0">
              <a:solidFill>
                <a:schemeClr val="bg1"/>
              </a:solidFill>
            </a:endParaRPr>
          </a:p>
        </p:txBody>
      </p:sp>
      <p:pic>
        <p:nvPicPr>
          <p:cNvPr id="7" name="object 7"/>
          <p:cNvPicPr/>
          <p:nvPr/>
        </p:nvPicPr>
        <p:blipFill>
          <a:blip r:embed="rId3" cstate="print"/>
          <a:stretch>
            <a:fillRect/>
          </a:stretch>
        </p:blipFill>
        <p:spPr>
          <a:xfrm>
            <a:off x="3949395" y="2273300"/>
            <a:ext cx="72231" cy="72231"/>
          </a:xfrm>
          <a:prstGeom prst="rect">
            <a:avLst/>
          </a:prstGeom>
        </p:spPr>
      </p:pic>
      <p:pic>
        <p:nvPicPr>
          <p:cNvPr id="8" name="object 8"/>
          <p:cNvPicPr/>
          <p:nvPr/>
        </p:nvPicPr>
        <p:blipFill>
          <a:blip r:embed="rId3" cstate="print"/>
          <a:stretch>
            <a:fillRect/>
          </a:stretch>
        </p:blipFill>
        <p:spPr>
          <a:xfrm>
            <a:off x="3949395" y="3759200"/>
            <a:ext cx="72231" cy="72231"/>
          </a:xfrm>
          <a:prstGeom prst="rect">
            <a:avLst/>
          </a:prstGeom>
        </p:spPr>
      </p:pic>
      <p:pic>
        <p:nvPicPr>
          <p:cNvPr id="9" name="object 9"/>
          <p:cNvPicPr/>
          <p:nvPr/>
        </p:nvPicPr>
        <p:blipFill>
          <a:blip r:embed="rId3" cstate="print"/>
          <a:stretch>
            <a:fillRect/>
          </a:stretch>
        </p:blipFill>
        <p:spPr>
          <a:xfrm>
            <a:off x="3949395" y="4749800"/>
            <a:ext cx="72231" cy="72231"/>
          </a:xfrm>
          <a:prstGeom prst="rect">
            <a:avLst/>
          </a:prstGeom>
        </p:spPr>
      </p:pic>
      <p:sp>
        <p:nvSpPr>
          <p:cNvPr id="10" name="object 10"/>
          <p:cNvSpPr txBox="1"/>
          <p:nvPr/>
        </p:nvSpPr>
        <p:spPr>
          <a:xfrm>
            <a:off x="4123094" y="2168392"/>
            <a:ext cx="5067538" cy="3007768"/>
          </a:xfrm>
          <a:prstGeom prst="rect">
            <a:avLst/>
          </a:prstGeom>
        </p:spPr>
        <p:txBody>
          <a:bodyPr vert="horz" wrap="square" lIns="0" tIns="6879" rIns="0" bIns="0" rtlCol="0">
            <a:spAutoFit/>
          </a:bodyPr>
          <a:lstStyle/>
          <a:p>
            <a:pPr lvl="0"/>
            <a:r>
              <a:rPr lang="en-AU" sz="1625" dirty="0">
                <a:solidFill>
                  <a:schemeClr val="bg1"/>
                </a:solidFill>
              </a:rPr>
              <a:t>Building a healthier, more diversified funding base as earned income from welfare organisations complemented ongoing support from our valued Partners and Financial Supporters </a:t>
            </a:r>
          </a:p>
          <a:p>
            <a:pPr lvl="0"/>
            <a:endParaRPr lang="en-AU" sz="1625" dirty="0">
              <a:solidFill>
                <a:schemeClr val="bg1"/>
              </a:solidFill>
            </a:endParaRPr>
          </a:p>
          <a:p>
            <a:pPr lvl="0"/>
            <a:endParaRPr lang="en-AU" sz="1625" dirty="0">
              <a:solidFill>
                <a:schemeClr val="bg1"/>
              </a:solidFill>
            </a:endParaRPr>
          </a:p>
          <a:p>
            <a:pPr lvl="0"/>
            <a:r>
              <a:rPr lang="en-AU" sz="1625" dirty="0">
                <a:solidFill>
                  <a:schemeClr val="bg1"/>
                </a:solidFill>
              </a:rPr>
              <a:t>Ensuring our financial reporting systems remain robust and resilient to provide accurate financial reporting to our stakeholders on a timely basis.</a:t>
            </a:r>
          </a:p>
          <a:p>
            <a:pPr lvl="0"/>
            <a:endParaRPr lang="en-AU" sz="1625" dirty="0">
              <a:solidFill>
                <a:schemeClr val="bg1"/>
              </a:solidFill>
            </a:endParaRPr>
          </a:p>
          <a:p>
            <a:pPr lvl="0"/>
            <a:r>
              <a:rPr lang="en-AU" sz="1625" dirty="0">
                <a:solidFill>
                  <a:schemeClr val="bg1"/>
                </a:solidFill>
              </a:rPr>
              <a:t>Generating a cash surplus to fund future projects, invest in infrastructure and build reserves.</a:t>
            </a:r>
          </a:p>
        </p:txBody>
      </p:sp>
      <p:pic>
        <p:nvPicPr>
          <p:cNvPr id="12" name="Picture 11">
            <a:extLst>
              <a:ext uri="{FF2B5EF4-FFF2-40B4-BE49-F238E27FC236}">
                <a16:creationId xmlns:a16="http://schemas.microsoft.com/office/drawing/2014/main" id="{7F7C1D0E-8789-020D-453B-E9AA5A7068C6}"/>
              </a:ext>
            </a:extLst>
          </p:cNvPr>
          <p:cNvPicPr>
            <a:picLocks noChangeAspect="1"/>
          </p:cNvPicPr>
          <p:nvPr/>
        </p:nvPicPr>
        <p:blipFill>
          <a:blip r:embed="rId4">
            <a:extLst>
              <a:ext uri="{28A0092B-C50C-407E-A947-70E740481C1C}">
                <a14:useLocalDpi xmlns:a14="http://schemas.microsoft.com/office/drawing/2010/main" val="0"/>
              </a:ext>
            </a:extLst>
          </a:blip>
          <a:srcRect l="5555"/>
          <a:stretch>
            <a:fillRect/>
          </a:stretch>
        </p:blipFill>
        <p:spPr>
          <a:xfrm rot="5400000">
            <a:off x="-234752" y="2761021"/>
            <a:ext cx="4046670" cy="241014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906000" cy="70866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0000CC"/>
          </a:solidFill>
          <a:ln>
            <a:solidFill>
              <a:srgbClr val="0000CC"/>
            </a:solidFill>
          </a:ln>
        </p:spPr>
        <p:txBody>
          <a:bodyPr wrap="square" lIns="0" tIns="0" rIns="0" bIns="0" rtlCol="0"/>
          <a:lstStyle/>
          <a:p>
            <a:endParaRPr sz="572"/>
          </a:p>
        </p:txBody>
      </p:sp>
      <p:pic>
        <p:nvPicPr>
          <p:cNvPr id="3" name="object 3"/>
          <p:cNvPicPr/>
          <p:nvPr/>
        </p:nvPicPr>
        <p:blipFill>
          <a:blip r:embed="rId2" cstate="print"/>
          <a:stretch>
            <a:fillRect/>
          </a:stretch>
        </p:blipFill>
        <p:spPr>
          <a:xfrm>
            <a:off x="5283201" y="1056559"/>
            <a:ext cx="4210049" cy="4746624"/>
          </a:xfrm>
          <a:prstGeom prst="rect">
            <a:avLst/>
          </a:prstGeom>
        </p:spPr>
      </p:pic>
      <p:sp>
        <p:nvSpPr>
          <p:cNvPr id="4" name="object 4"/>
          <p:cNvSpPr/>
          <p:nvPr/>
        </p:nvSpPr>
        <p:spPr>
          <a:xfrm>
            <a:off x="3494010" y="4404159"/>
            <a:ext cx="1395439" cy="1396815"/>
          </a:xfrm>
          <a:custGeom>
            <a:avLst/>
            <a:gdLst/>
            <a:ahLst/>
            <a:cxnLst/>
            <a:rect l="l" t="t" r="r" b="b"/>
            <a:pathLst>
              <a:path w="2576195" h="2578734">
                <a:moveTo>
                  <a:pt x="1288917" y="2578306"/>
                </a:moveTo>
                <a:lnTo>
                  <a:pt x="1241256" y="2574683"/>
                </a:lnTo>
                <a:lnTo>
                  <a:pt x="1194826" y="2564235"/>
                </a:lnTo>
                <a:lnTo>
                  <a:pt x="1150231" y="2547512"/>
                </a:lnTo>
                <a:lnTo>
                  <a:pt x="1108077" y="2525066"/>
                </a:lnTo>
                <a:lnTo>
                  <a:pt x="1068969" y="2497447"/>
                </a:lnTo>
                <a:lnTo>
                  <a:pt x="1033512" y="2465204"/>
                </a:lnTo>
                <a:lnTo>
                  <a:pt x="1002312" y="2428889"/>
                </a:lnTo>
                <a:lnTo>
                  <a:pt x="975973" y="2389051"/>
                </a:lnTo>
                <a:lnTo>
                  <a:pt x="955101" y="2346241"/>
                </a:lnTo>
                <a:lnTo>
                  <a:pt x="940302" y="2301009"/>
                </a:lnTo>
                <a:lnTo>
                  <a:pt x="932180" y="2253906"/>
                </a:lnTo>
                <a:lnTo>
                  <a:pt x="931300" y="2204630"/>
                </a:lnTo>
                <a:lnTo>
                  <a:pt x="937754" y="2155982"/>
                </a:lnTo>
                <a:lnTo>
                  <a:pt x="951005" y="2108681"/>
                </a:lnTo>
                <a:lnTo>
                  <a:pt x="970515" y="2063446"/>
                </a:lnTo>
                <a:lnTo>
                  <a:pt x="995746" y="2020994"/>
                </a:lnTo>
                <a:lnTo>
                  <a:pt x="1026163" y="1982045"/>
                </a:lnTo>
                <a:lnTo>
                  <a:pt x="1061228" y="1947318"/>
                </a:lnTo>
                <a:lnTo>
                  <a:pt x="1100403" y="1917529"/>
                </a:lnTo>
                <a:lnTo>
                  <a:pt x="1136519" y="1886508"/>
                </a:lnTo>
                <a:lnTo>
                  <a:pt x="1163118" y="1848549"/>
                </a:lnTo>
                <a:lnTo>
                  <a:pt x="1179724" y="1805735"/>
                </a:lnTo>
                <a:lnTo>
                  <a:pt x="1185863" y="1760148"/>
                </a:lnTo>
                <a:lnTo>
                  <a:pt x="1181061" y="1713873"/>
                </a:lnTo>
                <a:lnTo>
                  <a:pt x="1164842" y="1668990"/>
                </a:lnTo>
                <a:lnTo>
                  <a:pt x="1139028" y="1623489"/>
                </a:lnTo>
                <a:lnTo>
                  <a:pt x="1109145" y="1580434"/>
                </a:lnTo>
                <a:lnTo>
                  <a:pt x="1075515" y="1540147"/>
                </a:lnTo>
                <a:lnTo>
                  <a:pt x="1038459" y="1502951"/>
                </a:lnTo>
                <a:lnTo>
                  <a:pt x="998299" y="1469168"/>
                </a:lnTo>
                <a:lnTo>
                  <a:pt x="955357" y="1439121"/>
                </a:lnTo>
                <a:lnTo>
                  <a:pt x="909954" y="1413133"/>
                </a:lnTo>
                <a:lnTo>
                  <a:pt x="864985" y="1396733"/>
                </a:lnTo>
                <a:lnTo>
                  <a:pt x="818603" y="1391867"/>
                </a:lnTo>
                <a:lnTo>
                  <a:pt x="772900" y="1398034"/>
                </a:lnTo>
                <a:lnTo>
                  <a:pt x="729964" y="1414736"/>
                </a:lnTo>
                <a:lnTo>
                  <a:pt x="691888" y="1441471"/>
                </a:lnTo>
                <a:lnTo>
                  <a:pt x="660761" y="1477739"/>
                </a:lnTo>
                <a:lnTo>
                  <a:pt x="631026" y="1516860"/>
                </a:lnTo>
                <a:lnTo>
                  <a:pt x="596369" y="1551887"/>
                </a:lnTo>
                <a:lnTo>
                  <a:pt x="557504" y="1582285"/>
                </a:lnTo>
                <a:lnTo>
                  <a:pt x="515143" y="1607517"/>
                </a:lnTo>
                <a:lnTo>
                  <a:pt x="470003" y="1627046"/>
                </a:lnTo>
                <a:lnTo>
                  <a:pt x="422795" y="1640337"/>
                </a:lnTo>
                <a:lnTo>
                  <a:pt x="374234" y="1646852"/>
                </a:lnTo>
                <a:lnTo>
                  <a:pt x="325034" y="1646057"/>
                </a:lnTo>
                <a:lnTo>
                  <a:pt x="277881" y="1638009"/>
                </a:lnTo>
                <a:lnTo>
                  <a:pt x="232592" y="1623270"/>
                </a:lnTo>
                <a:lnTo>
                  <a:pt x="189719" y="1602446"/>
                </a:lnTo>
                <a:lnTo>
                  <a:pt x="149815" y="1576142"/>
                </a:lnTo>
                <a:lnTo>
                  <a:pt x="113432" y="1544964"/>
                </a:lnTo>
                <a:lnTo>
                  <a:pt x="81121" y="1509519"/>
                </a:lnTo>
                <a:lnTo>
                  <a:pt x="53437" y="1470412"/>
                </a:lnTo>
                <a:lnTo>
                  <a:pt x="30930" y="1428249"/>
                </a:lnTo>
                <a:lnTo>
                  <a:pt x="14153" y="1383637"/>
                </a:lnTo>
                <a:lnTo>
                  <a:pt x="3659" y="1337180"/>
                </a:lnTo>
                <a:lnTo>
                  <a:pt x="0" y="1289485"/>
                </a:lnTo>
                <a:lnTo>
                  <a:pt x="3544" y="1241782"/>
                </a:lnTo>
                <a:lnTo>
                  <a:pt x="13927" y="1195301"/>
                </a:lnTo>
                <a:lnTo>
                  <a:pt x="30596" y="1150648"/>
                </a:lnTo>
                <a:lnTo>
                  <a:pt x="53002" y="1108431"/>
                </a:lnTo>
                <a:lnTo>
                  <a:pt x="80592" y="1069258"/>
                </a:lnTo>
                <a:lnTo>
                  <a:pt x="112817" y="1033735"/>
                </a:lnTo>
                <a:lnTo>
                  <a:pt x="149126" y="1002470"/>
                </a:lnTo>
                <a:lnTo>
                  <a:pt x="188966" y="976070"/>
                </a:lnTo>
                <a:lnTo>
                  <a:pt x="231789" y="955143"/>
                </a:lnTo>
                <a:lnTo>
                  <a:pt x="277043" y="940295"/>
                </a:lnTo>
                <a:lnTo>
                  <a:pt x="324176" y="932133"/>
                </a:lnTo>
                <a:lnTo>
                  <a:pt x="373489" y="931226"/>
                </a:lnTo>
                <a:lnTo>
                  <a:pt x="422176" y="937665"/>
                </a:lnTo>
                <a:lnTo>
                  <a:pt x="469517" y="950912"/>
                </a:lnTo>
                <a:lnTo>
                  <a:pt x="514790" y="970427"/>
                </a:lnTo>
                <a:lnTo>
                  <a:pt x="557277" y="995674"/>
                </a:lnTo>
                <a:lnTo>
                  <a:pt x="596257" y="1026112"/>
                </a:lnTo>
                <a:lnTo>
                  <a:pt x="631010" y="1061205"/>
                </a:lnTo>
                <a:lnTo>
                  <a:pt x="660815" y="1100414"/>
                </a:lnTo>
                <a:lnTo>
                  <a:pt x="691837" y="1136541"/>
                </a:lnTo>
                <a:lnTo>
                  <a:pt x="729802" y="1163146"/>
                </a:lnTo>
                <a:lnTo>
                  <a:pt x="772624" y="1179753"/>
                </a:lnTo>
                <a:lnTo>
                  <a:pt x="818218" y="1185884"/>
                </a:lnTo>
                <a:lnTo>
                  <a:pt x="864497" y="1181065"/>
                </a:lnTo>
                <a:lnTo>
                  <a:pt x="909376" y="1164818"/>
                </a:lnTo>
                <a:lnTo>
                  <a:pt x="954847" y="1138982"/>
                </a:lnTo>
                <a:lnTo>
                  <a:pt x="997871" y="1109080"/>
                </a:lnTo>
                <a:lnTo>
                  <a:pt x="1038125" y="1075435"/>
                </a:lnTo>
                <a:lnTo>
                  <a:pt x="1075289" y="1038368"/>
                </a:lnTo>
                <a:lnTo>
                  <a:pt x="1109039" y="998201"/>
                </a:lnTo>
                <a:lnTo>
                  <a:pt x="1139054" y="955255"/>
                </a:lnTo>
                <a:lnTo>
                  <a:pt x="1165010" y="909851"/>
                </a:lnTo>
                <a:lnTo>
                  <a:pt x="1181384" y="864907"/>
                </a:lnTo>
                <a:lnTo>
                  <a:pt x="1186247" y="818550"/>
                </a:lnTo>
                <a:lnTo>
                  <a:pt x="1180095" y="772871"/>
                </a:lnTo>
                <a:lnTo>
                  <a:pt x="1163422" y="729959"/>
                </a:lnTo>
                <a:lnTo>
                  <a:pt x="1136722" y="691904"/>
                </a:lnTo>
                <a:lnTo>
                  <a:pt x="1100491" y="660797"/>
                </a:lnTo>
                <a:lnTo>
                  <a:pt x="1061346" y="631034"/>
                </a:lnTo>
                <a:lnTo>
                  <a:pt x="1026301" y="596343"/>
                </a:lnTo>
                <a:lnTo>
                  <a:pt x="995895" y="557438"/>
                </a:lnTo>
                <a:lnTo>
                  <a:pt x="970662" y="515035"/>
                </a:lnTo>
                <a:lnTo>
                  <a:pt x="951141" y="469850"/>
                </a:lnTo>
                <a:lnTo>
                  <a:pt x="937868" y="422599"/>
                </a:lnTo>
                <a:lnTo>
                  <a:pt x="931381" y="373998"/>
                </a:lnTo>
                <a:lnTo>
                  <a:pt x="932215" y="324762"/>
                </a:lnTo>
                <a:lnTo>
                  <a:pt x="940304" y="277608"/>
                </a:lnTo>
                <a:lnTo>
                  <a:pt x="955084" y="232324"/>
                </a:lnTo>
                <a:lnTo>
                  <a:pt x="975949" y="189462"/>
                </a:lnTo>
                <a:lnTo>
                  <a:pt x="1002293" y="149574"/>
                </a:lnTo>
                <a:lnTo>
                  <a:pt x="1033508" y="113212"/>
                </a:lnTo>
                <a:lnTo>
                  <a:pt x="1068988" y="80928"/>
                </a:lnTo>
                <a:lnTo>
                  <a:pt x="1108127" y="53274"/>
                </a:lnTo>
                <a:lnTo>
                  <a:pt x="1150318" y="30803"/>
                </a:lnTo>
                <a:lnTo>
                  <a:pt x="1194954" y="14065"/>
                </a:lnTo>
                <a:lnTo>
                  <a:pt x="1241428" y="3613"/>
                </a:lnTo>
                <a:lnTo>
                  <a:pt x="1289135" y="0"/>
                </a:lnTo>
                <a:lnTo>
                  <a:pt x="1336842" y="3592"/>
                </a:lnTo>
                <a:lnTo>
                  <a:pt x="1383321" y="14023"/>
                </a:lnTo>
                <a:lnTo>
                  <a:pt x="1427965" y="30741"/>
                </a:lnTo>
                <a:lnTo>
                  <a:pt x="1470165" y="53194"/>
                </a:lnTo>
                <a:lnTo>
                  <a:pt x="1509317" y="80830"/>
                </a:lnTo>
                <a:lnTo>
                  <a:pt x="1544811" y="113098"/>
                </a:lnTo>
                <a:lnTo>
                  <a:pt x="1576043" y="149446"/>
                </a:lnTo>
                <a:lnTo>
                  <a:pt x="1602404" y="189322"/>
                </a:lnTo>
                <a:lnTo>
                  <a:pt x="1623288" y="232175"/>
                </a:lnTo>
                <a:lnTo>
                  <a:pt x="1638089" y="277452"/>
                </a:lnTo>
                <a:lnTo>
                  <a:pt x="1646198" y="324603"/>
                </a:lnTo>
                <a:lnTo>
                  <a:pt x="1647051" y="373892"/>
                </a:lnTo>
                <a:lnTo>
                  <a:pt x="1640567" y="422547"/>
                </a:lnTo>
                <a:lnTo>
                  <a:pt x="1627283" y="469850"/>
                </a:lnTo>
                <a:lnTo>
                  <a:pt x="1607739" y="515083"/>
                </a:lnTo>
                <a:lnTo>
                  <a:pt x="1582472" y="557528"/>
                </a:lnTo>
                <a:lnTo>
                  <a:pt x="1552020" y="596465"/>
                </a:lnTo>
                <a:lnTo>
                  <a:pt x="1516923" y="631178"/>
                </a:lnTo>
                <a:lnTo>
                  <a:pt x="1477717" y="660946"/>
                </a:lnTo>
                <a:lnTo>
                  <a:pt x="1441530" y="691979"/>
                </a:lnTo>
                <a:lnTo>
                  <a:pt x="1414859" y="729963"/>
                </a:lnTo>
                <a:lnTo>
                  <a:pt x="1398191" y="772810"/>
                </a:lnTo>
                <a:lnTo>
                  <a:pt x="1392018" y="818431"/>
                </a:lnTo>
                <a:lnTo>
                  <a:pt x="1396829" y="864736"/>
                </a:lnTo>
                <a:lnTo>
                  <a:pt x="1413113" y="909637"/>
                </a:lnTo>
                <a:lnTo>
                  <a:pt x="1438683" y="954573"/>
                </a:lnTo>
                <a:lnTo>
                  <a:pt x="1468237" y="997112"/>
                </a:lnTo>
                <a:lnTo>
                  <a:pt x="1501461" y="1036938"/>
                </a:lnTo>
                <a:lnTo>
                  <a:pt x="1538044" y="1073740"/>
                </a:lnTo>
                <a:lnTo>
                  <a:pt x="1577672" y="1107204"/>
                </a:lnTo>
                <a:lnTo>
                  <a:pt x="1620034" y="1137017"/>
                </a:lnTo>
                <a:lnTo>
                  <a:pt x="1664816" y="1162867"/>
                </a:lnTo>
                <a:lnTo>
                  <a:pt x="1710445" y="1179518"/>
                </a:lnTo>
                <a:lnTo>
                  <a:pt x="1757415" y="1184070"/>
                </a:lnTo>
                <a:lnTo>
                  <a:pt x="1803614" y="1177170"/>
                </a:lnTo>
                <a:lnTo>
                  <a:pt x="1846929" y="1159462"/>
                </a:lnTo>
                <a:lnTo>
                  <a:pt x="1885246" y="1131596"/>
                </a:lnTo>
                <a:lnTo>
                  <a:pt x="1916455" y="1094217"/>
                </a:lnTo>
                <a:lnTo>
                  <a:pt x="1944517" y="1056105"/>
                </a:lnTo>
                <a:lnTo>
                  <a:pt x="1977147" y="1021777"/>
                </a:lnTo>
                <a:lnTo>
                  <a:pt x="2013789" y="991812"/>
                </a:lnTo>
                <a:lnTo>
                  <a:pt x="2053887" y="966784"/>
                </a:lnTo>
                <a:lnTo>
                  <a:pt x="2096888" y="947270"/>
                </a:lnTo>
                <a:lnTo>
                  <a:pt x="2142234" y="933848"/>
                </a:lnTo>
                <a:lnTo>
                  <a:pt x="2181576" y="927656"/>
                </a:lnTo>
                <a:lnTo>
                  <a:pt x="2221302" y="926113"/>
                </a:lnTo>
                <a:lnTo>
                  <a:pt x="2269810" y="930297"/>
                </a:lnTo>
                <a:lnTo>
                  <a:pt x="2317411" y="940869"/>
                </a:lnTo>
                <a:lnTo>
                  <a:pt x="2363289" y="957512"/>
                </a:lnTo>
                <a:lnTo>
                  <a:pt x="2406627" y="979907"/>
                </a:lnTo>
                <a:lnTo>
                  <a:pt x="2446610" y="1007736"/>
                </a:lnTo>
                <a:lnTo>
                  <a:pt x="2482422" y="1040681"/>
                </a:lnTo>
                <a:lnTo>
                  <a:pt x="2513245" y="1078425"/>
                </a:lnTo>
                <a:lnTo>
                  <a:pt x="2536163" y="1115765"/>
                </a:lnTo>
                <a:lnTo>
                  <a:pt x="2553676" y="1154232"/>
                </a:lnTo>
                <a:lnTo>
                  <a:pt x="2566004" y="1193485"/>
                </a:lnTo>
                <a:lnTo>
                  <a:pt x="2573366" y="1233181"/>
                </a:lnTo>
                <a:lnTo>
                  <a:pt x="2575982" y="1272977"/>
                </a:lnTo>
                <a:lnTo>
                  <a:pt x="2574070" y="1312531"/>
                </a:lnTo>
                <a:lnTo>
                  <a:pt x="2567850" y="1351501"/>
                </a:lnTo>
                <a:lnTo>
                  <a:pt x="2557542" y="1389544"/>
                </a:lnTo>
                <a:lnTo>
                  <a:pt x="2543364" y="1426319"/>
                </a:lnTo>
                <a:lnTo>
                  <a:pt x="2525536" y="1461482"/>
                </a:lnTo>
                <a:lnTo>
                  <a:pt x="2504277" y="1494692"/>
                </a:lnTo>
                <a:lnTo>
                  <a:pt x="2479807" y="1525606"/>
                </a:lnTo>
                <a:lnTo>
                  <a:pt x="2452345" y="1553883"/>
                </a:lnTo>
                <a:lnTo>
                  <a:pt x="2422109" y="1579178"/>
                </a:lnTo>
                <a:lnTo>
                  <a:pt x="2389320" y="1601151"/>
                </a:lnTo>
                <a:lnTo>
                  <a:pt x="2354197" y="1619459"/>
                </a:lnTo>
                <a:lnTo>
                  <a:pt x="2316958" y="1633760"/>
                </a:lnTo>
                <a:lnTo>
                  <a:pt x="2277824" y="1643711"/>
                </a:lnTo>
                <a:lnTo>
                  <a:pt x="2237013" y="1648970"/>
                </a:lnTo>
                <a:lnTo>
                  <a:pt x="2194745" y="1649194"/>
                </a:lnTo>
                <a:lnTo>
                  <a:pt x="2151240" y="1644042"/>
                </a:lnTo>
                <a:lnTo>
                  <a:pt x="2103912" y="1631790"/>
                </a:lnTo>
                <a:lnTo>
                  <a:pt x="2058913" y="1612893"/>
                </a:lnTo>
                <a:lnTo>
                  <a:pt x="2016875" y="1587983"/>
                </a:lnTo>
                <a:lnTo>
                  <a:pt x="1978433" y="1557694"/>
                </a:lnTo>
                <a:lnTo>
                  <a:pt x="1944220" y="1522659"/>
                </a:lnTo>
                <a:lnTo>
                  <a:pt x="1914869" y="1483511"/>
                </a:lnTo>
                <a:lnTo>
                  <a:pt x="1882744" y="1445694"/>
                </a:lnTo>
                <a:lnTo>
                  <a:pt x="1843439" y="1417972"/>
                </a:lnTo>
                <a:lnTo>
                  <a:pt x="1799124" y="1400866"/>
                </a:lnTo>
                <a:lnTo>
                  <a:pt x="1751966" y="1394898"/>
                </a:lnTo>
                <a:lnTo>
                  <a:pt x="1704133" y="1400590"/>
                </a:lnTo>
                <a:lnTo>
                  <a:pt x="1657793" y="1418463"/>
                </a:lnTo>
                <a:lnTo>
                  <a:pt x="1614300" y="1444428"/>
                </a:lnTo>
                <a:lnTo>
                  <a:pt x="1573178" y="1474156"/>
                </a:lnTo>
                <a:lnTo>
                  <a:pt x="1534722" y="1507352"/>
                </a:lnTo>
                <a:lnTo>
                  <a:pt x="1499224" y="1543721"/>
                </a:lnTo>
                <a:lnTo>
                  <a:pt x="1466976" y="1582966"/>
                </a:lnTo>
                <a:lnTo>
                  <a:pt x="1438273" y="1624793"/>
                </a:lnTo>
                <a:lnTo>
                  <a:pt x="1413406" y="1668904"/>
                </a:lnTo>
                <a:lnTo>
                  <a:pt x="1397245" y="1713843"/>
                </a:lnTo>
                <a:lnTo>
                  <a:pt x="1392516" y="1760166"/>
                </a:lnTo>
                <a:lnTo>
                  <a:pt x="1398733" y="1805797"/>
                </a:lnTo>
                <a:lnTo>
                  <a:pt x="1415408" y="1848656"/>
                </a:lnTo>
                <a:lnTo>
                  <a:pt x="1442056" y="1886665"/>
                </a:lnTo>
                <a:lnTo>
                  <a:pt x="1478189" y="1917746"/>
                </a:lnTo>
                <a:lnTo>
                  <a:pt x="1517330" y="1947579"/>
                </a:lnTo>
                <a:lnTo>
                  <a:pt x="1552355" y="1982348"/>
                </a:lnTo>
                <a:lnTo>
                  <a:pt x="1582727" y="2021331"/>
                </a:lnTo>
                <a:lnTo>
                  <a:pt x="1607910" y="2063812"/>
                </a:lnTo>
                <a:lnTo>
                  <a:pt x="1627368" y="2109070"/>
                </a:lnTo>
                <a:lnTo>
                  <a:pt x="1640564" y="2156386"/>
                </a:lnTo>
                <a:lnTo>
                  <a:pt x="1646962" y="2205041"/>
                </a:lnTo>
                <a:lnTo>
                  <a:pt x="1646026" y="2254316"/>
                </a:lnTo>
                <a:lnTo>
                  <a:pt x="1637850" y="2301410"/>
                </a:lnTo>
                <a:lnTo>
                  <a:pt x="1622998" y="2346624"/>
                </a:lnTo>
                <a:lnTo>
                  <a:pt x="1602077" y="2389410"/>
                </a:lnTo>
                <a:lnTo>
                  <a:pt x="1575693" y="2429218"/>
                </a:lnTo>
                <a:lnTo>
                  <a:pt x="1544451" y="2465498"/>
                </a:lnTo>
                <a:lnTo>
                  <a:pt x="1508957" y="2497699"/>
                </a:lnTo>
                <a:lnTo>
                  <a:pt x="1469818" y="2525274"/>
                </a:lnTo>
                <a:lnTo>
                  <a:pt x="1427638" y="2547672"/>
                </a:lnTo>
                <a:lnTo>
                  <a:pt x="1383024" y="2564343"/>
                </a:lnTo>
                <a:lnTo>
                  <a:pt x="1336582" y="2574737"/>
                </a:lnTo>
                <a:lnTo>
                  <a:pt x="1288917" y="2578306"/>
                </a:lnTo>
                <a:close/>
              </a:path>
            </a:pathLst>
          </a:custGeom>
          <a:solidFill>
            <a:srgbClr val="FFFF00"/>
          </a:solidFill>
        </p:spPr>
        <p:txBody>
          <a:bodyPr wrap="square" lIns="0" tIns="0" rIns="0" bIns="0" rtlCol="0"/>
          <a:lstStyle/>
          <a:p>
            <a:endParaRPr sz="572"/>
          </a:p>
        </p:txBody>
      </p:sp>
      <p:sp>
        <p:nvSpPr>
          <p:cNvPr id="5" name="object 5"/>
          <p:cNvSpPr txBox="1"/>
          <p:nvPr/>
        </p:nvSpPr>
        <p:spPr>
          <a:xfrm>
            <a:off x="406742" y="1018724"/>
            <a:ext cx="3153410" cy="2374314"/>
          </a:xfrm>
          <a:prstGeom prst="rect">
            <a:avLst/>
          </a:prstGeom>
        </p:spPr>
        <p:txBody>
          <a:bodyPr vert="horz" wrap="square" lIns="0" tIns="65352" rIns="0" bIns="0" rtlCol="0">
            <a:spAutoFit/>
          </a:bodyPr>
          <a:lstStyle/>
          <a:p>
            <a:pPr marL="6880" marR="2752">
              <a:lnSpc>
                <a:spcPts val="4469"/>
              </a:lnSpc>
              <a:spcBef>
                <a:spcPts val="515"/>
              </a:spcBef>
            </a:pPr>
            <a:r>
              <a:rPr sz="4063" spc="111" dirty="0">
                <a:solidFill>
                  <a:srgbClr val="FFFFFF"/>
                </a:solidFill>
                <a:latin typeface="Verdana"/>
                <a:cs typeface="Verdana"/>
              </a:rPr>
              <a:t>Community </a:t>
            </a:r>
            <a:r>
              <a:rPr sz="4063" spc="95" dirty="0">
                <a:solidFill>
                  <a:srgbClr val="FFFFFF"/>
                </a:solidFill>
                <a:latin typeface="Verdana"/>
                <a:cs typeface="Verdana"/>
              </a:rPr>
              <a:t>Impact</a:t>
            </a:r>
            <a:r>
              <a:rPr sz="4063" spc="590" dirty="0">
                <a:solidFill>
                  <a:srgbClr val="FFFFFF"/>
                </a:solidFill>
                <a:latin typeface="Verdana"/>
                <a:cs typeface="Verdana"/>
              </a:rPr>
              <a:t> </a:t>
            </a:r>
            <a:r>
              <a:rPr sz="4063" spc="-27" dirty="0">
                <a:solidFill>
                  <a:srgbClr val="FFFFFF"/>
                </a:solidFill>
                <a:latin typeface="Verdana"/>
                <a:cs typeface="Verdana"/>
              </a:rPr>
              <a:t>&amp; </a:t>
            </a:r>
            <a:r>
              <a:rPr sz="4063" spc="149" dirty="0">
                <a:solidFill>
                  <a:srgbClr val="FFFFFF"/>
                </a:solidFill>
                <a:latin typeface="Verdana"/>
                <a:cs typeface="Verdana"/>
              </a:rPr>
              <a:t>Success </a:t>
            </a:r>
            <a:r>
              <a:rPr sz="4063" spc="57" dirty="0">
                <a:solidFill>
                  <a:srgbClr val="FFFFFF"/>
                </a:solidFill>
                <a:latin typeface="Verdana"/>
                <a:cs typeface="Verdana"/>
              </a:rPr>
              <a:t>Stories</a:t>
            </a:r>
            <a:endParaRPr sz="4063">
              <a:latin typeface="Verdana"/>
              <a:cs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566DF-AC37-F58E-D143-97479704495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0E5115D-255A-5DC2-6858-52F296CD5825}"/>
              </a:ext>
            </a:extLst>
          </p:cNvPr>
          <p:cNvSpPr/>
          <p:nvPr/>
        </p:nvSpPr>
        <p:spPr>
          <a:xfrm>
            <a:off x="0" y="-76200"/>
            <a:ext cx="9906000" cy="75438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0000CC"/>
          </a:solidFill>
        </p:spPr>
        <p:txBody>
          <a:bodyPr wrap="square" lIns="0" tIns="0" rIns="0" bIns="0" rtlCol="0"/>
          <a:lstStyle/>
          <a:p>
            <a:endParaRPr sz="572" dirty="0"/>
          </a:p>
        </p:txBody>
      </p:sp>
      <p:sp>
        <p:nvSpPr>
          <p:cNvPr id="3" name="object 3">
            <a:extLst>
              <a:ext uri="{FF2B5EF4-FFF2-40B4-BE49-F238E27FC236}">
                <a16:creationId xmlns:a16="http://schemas.microsoft.com/office/drawing/2014/main" id="{3CEB31E4-FC65-56CD-993B-459C784224D2}"/>
              </a:ext>
            </a:extLst>
          </p:cNvPr>
          <p:cNvSpPr/>
          <p:nvPr/>
        </p:nvSpPr>
        <p:spPr>
          <a:xfrm>
            <a:off x="8420100" y="794523"/>
            <a:ext cx="1376177" cy="1376177"/>
          </a:xfrm>
          <a:custGeom>
            <a:avLst/>
            <a:gdLst/>
            <a:ahLst/>
            <a:cxnLst/>
            <a:rect l="l" t="t" r="r" b="b"/>
            <a:pathLst>
              <a:path w="2540634" h="2540635">
                <a:moveTo>
                  <a:pt x="1322349" y="2540049"/>
                </a:moveTo>
                <a:lnTo>
                  <a:pt x="1217699" y="2540049"/>
                </a:lnTo>
                <a:lnTo>
                  <a:pt x="1217699" y="1526061"/>
                </a:lnTo>
                <a:lnTo>
                  <a:pt x="817895" y="2458259"/>
                </a:lnTo>
                <a:lnTo>
                  <a:pt x="721882" y="2416603"/>
                </a:lnTo>
                <a:lnTo>
                  <a:pt x="1114573" y="1499645"/>
                </a:lnTo>
                <a:lnTo>
                  <a:pt x="408947" y="2205270"/>
                </a:lnTo>
                <a:lnTo>
                  <a:pt x="334778" y="2131101"/>
                </a:lnTo>
                <a:lnTo>
                  <a:pt x="1052088" y="1413791"/>
                </a:lnTo>
                <a:lnTo>
                  <a:pt x="110238" y="1790734"/>
                </a:lnTo>
                <a:lnTo>
                  <a:pt x="71629" y="1693196"/>
                </a:lnTo>
                <a:lnTo>
                  <a:pt x="997731" y="1322349"/>
                </a:lnTo>
                <a:lnTo>
                  <a:pt x="0" y="1322349"/>
                </a:lnTo>
                <a:lnTo>
                  <a:pt x="0" y="1217699"/>
                </a:lnTo>
                <a:lnTo>
                  <a:pt x="1013987" y="1217699"/>
                </a:lnTo>
                <a:lnTo>
                  <a:pt x="81789" y="817895"/>
                </a:lnTo>
                <a:lnTo>
                  <a:pt x="123446" y="721882"/>
                </a:lnTo>
                <a:lnTo>
                  <a:pt x="1040404" y="1114573"/>
                </a:lnTo>
                <a:lnTo>
                  <a:pt x="334778" y="408947"/>
                </a:lnTo>
                <a:lnTo>
                  <a:pt x="408947" y="334778"/>
                </a:lnTo>
                <a:lnTo>
                  <a:pt x="1126257" y="1052088"/>
                </a:lnTo>
                <a:lnTo>
                  <a:pt x="749314" y="110238"/>
                </a:lnTo>
                <a:lnTo>
                  <a:pt x="846852" y="71629"/>
                </a:lnTo>
                <a:lnTo>
                  <a:pt x="1217699" y="997731"/>
                </a:lnTo>
                <a:lnTo>
                  <a:pt x="1217699" y="0"/>
                </a:lnTo>
                <a:lnTo>
                  <a:pt x="1322349" y="0"/>
                </a:lnTo>
                <a:lnTo>
                  <a:pt x="1322349" y="1013987"/>
                </a:lnTo>
                <a:lnTo>
                  <a:pt x="1722153" y="81789"/>
                </a:lnTo>
                <a:lnTo>
                  <a:pt x="1818167" y="123446"/>
                </a:lnTo>
                <a:lnTo>
                  <a:pt x="1425475" y="1040404"/>
                </a:lnTo>
                <a:lnTo>
                  <a:pt x="2131101" y="334778"/>
                </a:lnTo>
                <a:lnTo>
                  <a:pt x="2205270" y="408947"/>
                </a:lnTo>
                <a:lnTo>
                  <a:pt x="1487961" y="1126257"/>
                </a:lnTo>
                <a:lnTo>
                  <a:pt x="2429811" y="749314"/>
                </a:lnTo>
                <a:lnTo>
                  <a:pt x="2468420" y="846852"/>
                </a:lnTo>
                <a:lnTo>
                  <a:pt x="1542318" y="1217699"/>
                </a:lnTo>
                <a:lnTo>
                  <a:pt x="2540049" y="1217699"/>
                </a:lnTo>
                <a:lnTo>
                  <a:pt x="2540049" y="1322349"/>
                </a:lnTo>
                <a:lnTo>
                  <a:pt x="1526061" y="1322349"/>
                </a:lnTo>
                <a:lnTo>
                  <a:pt x="2458259" y="1722153"/>
                </a:lnTo>
                <a:lnTo>
                  <a:pt x="2416603" y="1818167"/>
                </a:lnTo>
                <a:lnTo>
                  <a:pt x="1499645" y="1425475"/>
                </a:lnTo>
                <a:lnTo>
                  <a:pt x="2205270" y="2131101"/>
                </a:lnTo>
                <a:lnTo>
                  <a:pt x="2131101" y="2205271"/>
                </a:lnTo>
                <a:lnTo>
                  <a:pt x="1413791" y="1487961"/>
                </a:lnTo>
                <a:lnTo>
                  <a:pt x="1790734" y="2429811"/>
                </a:lnTo>
                <a:lnTo>
                  <a:pt x="1693196" y="2468420"/>
                </a:lnTo>
                <a:lnTo>
                  <a:pt x="1322349" y="1542318"/>
                </a:lnTo>
                <a:lnTo>
                  <a:pt x="1322349" y="2540049"/>
                </a:lnTo>
                <a:close/>
              </a:path>
            </a:pathLst>
          </a:custGeom>
          <a:solidFill>
            <a:srgbClr val="FFFF00"/>
          </a:solidFill>
        </p:spPr>
        <p:txBody>
          <a:bodyPr wrap="square" lIns="0" tIns="0" rIns="0" bIns="0" rtlCol="0"/>
          <a:lstStyle/>
          <a:p>
            <a:endParaRPr sz="572" dirty="0"/>
          </a:p>
        </p:txBody>
      </p:sp>
      <p:sp>
        <p:nvSpPr>
          <p:cNvPr id="4" name="object 4">
            <a:extLst>
              <a:ext uri="{FF2B5EF4-FFF2-40B4-BE49-F238E27FC236}">
                <a16:creationId xmlns:a16="http://schemas.microsoft.com/office/drawing/2014/main" id="{58C0E9AB-1DC1-17DC-1DE4-4126C45C0BC6}"/>
              </a:ext>
            </a:extLst>
          </p:cNvPr>
          <p:cNvSpPr txBox="1"/>
          <p:nvPr/>
        </p:nvSpPr>
        <p:spPr>
          <a:xfrm>
            <a:off x="288925" y="1219200"/>
            <a:ext cx="2457926" cy="484000"/>
          </a:xfrm>
          <a:prstGeom prst="rect">
            <a:avLst/>
          </a:prstGeom>
        </p:spPr>
        <p:txBody>
          <a:bodyPr vert="horz" wrap="square" lIns="0" tIns="6879" rIns="0" bIns="0" rtlCol="0">
            <a:spAutoFit/>
          </a:bodyPr>
          <a:lstStyle/>
          <a:p>
            <a:pPr marL="6880">
              <a:spcBef>
                <a:spcPts val="54"/>
              </a:spcBef>
            </a:pPr>
            <a:r>
              <a:rPr lang="en-US" sz="2000" spc="-5" dirty="0">
                <a:solidFill>
                  <a:schemeClr val="bg1"/>
                </a:solidFill>
                <a:latin typeface="Arial Black"/>
                <a:cs typeface="Arial Black"/>
              </a:rPr>
              <a:t>Program/ Service    </a:t>
            </a:r>
            <a:r>
              <a:rPr lang="en-AU" sz="1050" dirty="0">
                <a:solidFill>
                  <a:schemeClr val="bg1"/>
                </a:solidFill>
              </a:rPr>
              <a:t>PRAP Plus and PRAP</a:t>
            </a:r>
            <a:endParaRPr sz="1400" dirty="0">
              <a:solidFill>
                <a:schemeClr val="bg1"/>
              </a:solidFill>
              <a:latin typeface="Arial"/>
              <a:cs typeface="Arial"/>
            </a:endParaRPr>
          </a:p>
        </p:txBody>
      </p:sp>
      <p:sp>
        <p:nvSpPr>
          <p:cNvPr id="7" name="object 7" descr="$PPTXTitle">
            <a:extLst>
              <a:ext uri="{FF2B5EF4-FFF2-40B4-BE49-F238E27FC236}">
                <a16:creationId xmlns:a16="http://schemas.microsoft.com/office/drawing/2014/main" id="{3D867B0E-DBF0-EA23-9155-2D946DDC2781}"/>
              </a:ext>
            </a:extLst>
          </p:cNvPr>
          <p:cNvSpPr txBox="1">
            <a:spLocks noGrp="1"/>
          </p:cNvSpPr>
          <p:nvPr>
            <p:ph type="title"/>
          </p:nvPr>
        </p:nvSpPr>
        <p:spPr>
          <a:xfrm>
            <a:off x="305344" y="333493"/>
            <a:ext cx="3871496" cy="571898"/>
          </a:xfrm>
          <a:prstGeom prst="rect">
            <a:avLst/>
          </a:prstGeom>
        </p:spPr>
        <p:txBody>
          <a:bodyPr vert="horz" wrap="square" lIns="0" tIns="65352" rIns="0" bIns="0" rtlCol="0" anchor="b">
            <a:spAutoFit/>
          </a:bodyPr>
          <a:lstStyle/>
          <a:p>
            <a:pPr marL="6880" marR="2752">
              <a:lnSpc>
                <a:spcPts val="4469"/>
              </a:lnSpc>
              <a:spcBef>
                <a:spcPts val="515"/>
              </a:spcBef>
            </a:pPr>
            <a:r>
              <a:rPr lang="en-US" spc="163" dirty="0">
                <a:solidFill>
                  <a:srgbClr val="FFFF00"/>
                </a:solidFill>
              </a:rPr>
              <a:t>Case Study</a:t>
            </a:r>
            <a:endParaRPr spc="211" dirty="0">
              <a:solidFill>
                <a:srgbClr val="FFFF00"/>
              </a:solidFill>
            </a:endParaRPr>
          </a:p>
        </p:txBody>
      </p:sp>
      <p:sp>
        <p:nvSpPr>
          <p:cNvPr id="9" name="object 4">
            <a:extLst>
              <a:ext uri="{FF2B5EF4-FFF2-40B4-BE49-F238E27FC236}">
                <a16:creationId xmlns:a16="http://schemas.microsoft.com/office/drawing/2014/main" id="{671D8328-0DFD-3754-E1DE-52179E461A6F}"/>
              </a:ext>
            </a:extLst>
          </p:cNvPr>
          <p:cNvSpPr txBox="1"/>
          <p:nvPr/>
        </p:nvSpPr>
        <p:spPr>
          <a:xfrm>
            <a:off x="288925" y="1686159"/>
            <a:ext cx="7320460" cy="489129"/>
          </a:xfrm>
          <a:prstGeom prst="rect">
            <a:avLst/>
          </a:prstGeom>
        </p:spPr>
        <p:txBody>
          <a:bodyPr vert="horz" wrap="square" lIns="0" tIns="6879" rIns="0" bIns="0" rtlCol="0">
            <a:spAutoFit/>
          </a:bodyPr>
          <a:lstStyle/>
          <a:p>
            <a:pPr marL="6880">
              <a:spcBef>
                <a:spcPts val="54"/>
              </a:spcBef>
            </a:pPr>
            <a:r>
              <a:rPr lang="en-US" sz="2000" spc="-5" dirty="0">
                <a:solidFill>
                  <a:schemeClr val="bg1"/>
                </a:solidFill>
                <a:latin typeface="Arial Black"/>
                <a:cs typeface="Arial Black"/>
              </a:rPr>
              <a:t>Client Details </a:t>
            </a:r>
            <a:r>
              <a:rPr lang="en-US" sz="1000" spc="-5" dirty="0">
                <a:solidFill>
                  <a:schemeClr val="bg1"/>
                </a:solidFill>
                <a:latin typeface="Arial Black"/>
                <a:cs typeface="Arial Black"/>
              </a:rPr>
              <a:t>(Deidentified)</a:t>
            </a:r>
          </a:p>
          <a:p>
            <a:pPr marL="6880">
              <a:spcBef>
                <a:spcPts val="54"/>
              </a:spcBef>
            </a:pPr>
            <a:r>
              <a:rPr lang="en-US" sz="1050" dirty="0">
                <a:solidFill>
                  <a:schemeClr val="bg1"/>
                </a:solidFill>
              </a:rPr>
              <a:t>Jane presented to Uniting entry point and was referred to PRAP Plus. </a:t>
            </a:r>
            <a:r>
              <a:rPr lang="en-US" sz="800" dirty="0">
                <a:solidFill>
                  <a:schemeClr val="bg1"/>
                </a:solidFill>
              </a:rPr>
              <a:t>PRAP Plus commenced working with Jane in early April 2026.</a:t>
            </a:r>
            <a:endParaRPr lang="en-US" sz="1400" dirty="0">
              <a:solidFill>
                <a:schemeClr val="bg1"/>
              </a:solidFill>
              <a:latin typeface="Arial"/>
              <a:cs typeface="Arial"/>
            </a:endParaRPr>
          </a:p>
        </p:txBody>
      </p:sp>
      <p:sp>
        <p:nvSpPr>
          <p:cNvPr id="11" name="object 4">
            <a:extLst>
              <a:ext uri="{FF2B5EF4-FFF2-40B4-BE49-F238E27FC236}">
                <a16:creationId xmlns:a16="http://schemas.microsoft.com/office/drawing/2014/main" id="{AE3DABC8-6F30-1465-15B0-B017F04321E6}"/>
              </a:ext>
            </a:extLst>
          </p:cNvPr>
          <p:cNvSpPr txBox="1"/>
          <p:nvPr/>
        </p:nvSpPr>
        <p:spPr>
          <a:xfrm>
            <a:off x="288925" y="2185072"/>
            <a:ext cx="9203724" cy="991831"/>
          </a:xfrm>
          <a:prstGeom prst="rect">
            <a:avLst/>
          </a:prstGeom>
        </p:spPr>
        <p:txBody>
          <a:bodyPr vert="horz" wrap="square" lIns="0" tIns="6879" rIns="0" bIns="0" rtlCol="0">
            <a:spAutoFit/>
          </a:bodyPr>
          <a:lstStyle/>
          <a:p>
            <a:pPr marL="6880">
              <a:spcBef>
                <a:spcPts val="54"/>
              </a:spcBef>
            </a:pPr>
            <a:r>
              <a:rPr lang="en-US" sz="2000" spc="-5" dirty="0">
                <a:solidFill>
                  <a:schemeClr val="bg1"/>
                </a:solidFill>
                <a:latin typeface="Arial Black"/>
                <a:cs typeface="Arial Black"/>
              </a:rPr>
              <a:t>Brief overview of client situation</a:t>
            </a:r>
          </a:p>
          <a:p>
            <a:r>
              <a:rPr lang="en-AU" sz="1050" dirty="0">
                <a:solidFill>
                  <a:schemeClr val="bg1"/>
                </a:solidFill>
              </a:rPr>
              <a:t>Jane was seeking assistance primarily with housing, but several other issues were identified during the period of support.</a:t>
            </a:r>
          </a:p>
          <a:p>
            <a:r>
              <a:rPr lang="en-AU" sz="1050" dirty="0">
                <a:solidFill>
                  <a:schemeClr val="bg1"/>
                </a:solidFill>
              </a:rPr>
              <a:t>Jane was experiencing family violence from her partner who she was residing with in a private rental. Jane was looking to separate from her partner and find private rental or other long term housing for her and her 17-year-old daughter. Jane has a number of physical disabilities and some cognitive and mental health issues. She was supported by NDIS and was not in the work force due to her disabilities.</a:t>
            </a:r>
          </a:p>
        </p:txBody>
      </p:sp>
      <p:sp>
        <p:nvSpPr>
          <p:cNvPr id="13" name="object 4">
            <a:extLst>
              <a:ext uri="{FF2B5EF4-FFF2-40B4-BE49-F238E27FC236}">
                <a16:creationId xmlns:a16="http://schemas.microsoft.com/office/drawing/2014/main" id="{16F731B3-496C-E185-AD2E-555595FA5E81}"/>
              </a:ext>
            </a:extLst>
          </p:cNvPr>
          <p:cNvSpPr txBox="1"/>
          <p:nvPr/>
        </p:nvSpPr>
        <p:spPr>
          <a:xfrm>
            <a:off x="288925" y="3102154"/>
            <a:ext cx="9203724" cy="822554"/>
          </a:xfrm>
          <a:prstGeom prst="rect">
            <a:avLst/>
          </a:prstGeom>
        </p:spPr>
        <p:txBody>
          <a:bodyPr vert="horz" wrap="square" lIns="0" tIns="6879" rIns="0" bIns="0" rtlCol="0">
            <a:spAutoFit/>
          </a:bodyPr>
          <a:lstStyle/>
          <a:p>
            <a:pPr marL="6880">
              <a:spcBef>
                <a:spcPts val="54"/>
              </a:spcBef>
            </a:pPr>
            <a:r>
              <a:rPr lang="en-US" sz="2000" spc="-5" dirty="0">
                <a:solidFill>
                  <a:schemeClr val="bg1"/>
                </a:solidFill>
                <a:latin typeface="Arial Black"/>
                <a:cs typeface="Arial Black"/>
              </a:rPr>
              <a:t>Assistance Provided</a:t>
            </a:r>
          </a:p>
          <a:p>
            <a:pPr marL="343120" indent="-154791">
              <a:buFont typeface="Arial" panose="020B0604020202020204" pitchFamily="34" charset="0"/>
              <a:buChar char="•"/>
            </a:pPr>
            <a:r>
              <a:rPr lang="en-AU" sz="1050" dirty="0">
                <a:solidFill>
                  <a:schemeClr val="bg1"/>
                </a:solidFill>
              </a:rPr>
              <a:t>Private rental secured through Real Estate agent.</a:t>
            </a:r>
          </a:p>
          <a:p>
            <a:pPr marL="343120" indent="-154791">
              <a:buFont typeface="Arial" panose="020B0604020202020204" pitchFamily="34" charset="0"/>
              <a:buChar char="•"/>
            </a:pPr>
            <a:r>
              <a:rPr lang="en-AU" sz="1050" dirty="0">
                <a:solidFill>
                  <a:schemeClr val="bg1"/>
                </a:solidFill>
              </a:rPr>
              <a:t>CCCB referral for furniture and whitegoods</a:t>
            </a:r>
          </a:p>
          <a:p>
            <a:pPr marL="343120" indent="-154791">
              <a:buFont typeface="Arial" panose="020B0604020202020204" pitchFamily="34" charset="0"/>
              <a:buChar char="•"/>
            </a:pPr>
            <a:r>
              <a:rPr lang="en-AU" sz="1050" dirty="0">
                <a:solidFill>
                  <a:schemeClr val="bg1"/>
                </a:solidFill>
              </a:rPr>
              <a:t>Advocacy with external services including NDIS and family violence services.</a:t>
            </a:r>
          </a:p>
        </p:txBody>
      </p:sp>
      <p:sp>
        <p:nvSpPr>
          <p:cNvPr id="15" name="object 4">
            <a:extLst>
              <a:ext uri="{FF2B5EF4-FFF2-40B4-BE49-F238E27FC236}">
                <a16:creationId xmlns:a16="http://schemas.microsoft.com/office/drawing/2014/main" id="{6DFA961C-78A9-51E0-E0D8-2EAFEC021F8E}"/>
              </a:ext>
            </a:extLst>
          </p:cNvPr>
          <p:cNvSpPr txBox="1"/>
          <p:nvPr/>
        </p:nvSpPr>
        <p:spPr>
          <a:xfrm>
            <a:off x="288925" y="3869196"/>
            <a:ext cx="9203724" cy="484000"/>
          </a:xfrm>
          <a:prstGeom prst="rect">
            <a:avLst/>
          </a:prstGeom>
        </p:spPr>
        <p:txBody>
          <a:bodyPr vert="horz" wrap="square" lIns="0" tIns="6879" rIns="0" bIns="0" rtlCol="0">
            <a:spAutoFit/>
          </a:bodyPr>
          <a:lstStyle/>
          <a:p>
            <a:pPr marL="6880">
              <a:spcBef>
                <a:spcPts val="54"/>
              </a:spcBef>
            </a:pPr>
            <a:r>
              <a:rPr lang="en-US" sz="2000" spc="-5" dirty="0">
                <a:solidFill>
                  <a:schemeClr val="bg1"/>
                </a:solidFill>
                <a:latin typeface="Arial Black"/>
                <a:cs typeface="Arial Black"/>
              </a:rPr>
              <a:t>Financial support provided by PRAP Brokerage</a:t>
            </a:r>
          </a:p>
          <a:p>
            <a:r>
              <a:rPr lang="en-AU" sz="1050" dirty="0">
                <a:solidFill>
                  <a:schemeClr val="bg1"/>
                </a:solidFill>
              </a:rPr>
              <a:t>Rent in advance, food vouchers, removals, rubbish removal.</a:t>
            </a:r>
          </a:p>
        </p:txBody>
      </p:sp>
      <p:sp>
        <p:nvSpPr>
          <p:cNvPr id="17" name="object 4">
            <a:extLst>
              <a:ext uri="{FF2B5EF4-FFF2-40B4-BE49-F238E27FC236}">
                <a16:creationId xmlns:a16="http://schemas.microsoft.com/office/drawing/2014/main" id="{E6F2E26E-53BD-D7BA-DAB1-D9410469FF49}"/>
              </a:ext>
            </a:extLst>
          </p:cNvPr>
          <p:cNvSpPr txBox="1"/>
          <p:nvPr/>
        </p:nvSpPr>
        <p:spPr>
          <a:xfrm>
            <a:off x="300990" y="4334875"/>
            <a:ext cx="9203724" cy="484000"/>
          </a:xfrm>
          <a:prstGeom prst="rect">
            <a:avLst/>
          </a:prstGeom>
        </p:spPr>
        <p:txBody>
          <a:bodyPr vert="horz" wrap="square" lIns="0" tIns="6879" rIns="0" bIns="0" rtlCol="0">
            <a:spAutoFit/>
          </a:bodyPr>
          <a:lstStyle/>
          <a:p>
            <a:pPr marL="6880">
              <a:spcBef>
                <a:spcPts val="54"/>
              </a:spcBef>
            </a:pPr>
            <a:r>
              <a:rPr lang="en-US" sz="2000" spc="-5" dirty="0">
                <a:solidFill>
                  <a:schemeClr val="bg1"/>
                </a:solidFill>
                <a:latin typeface="Arial Black"/>
                <a:cs typeface="Arial Black"/>
              </a:rPr>
              <a:t>CCCB Furniture Assistance provided by PRAP Brokerage</a:t>
            </a:r>
          </a:p>
          <a:p>
            <a:r>
              <a:rPr lang="en-AU" sz="1050" dirty="0">
                <a:solidFill>
                  <a:schemeClr val="bg1"/>
                </a:solidFill>
              </a:rPr>
              <a:t>Furniture, small appliance and homewares.</a:t>
            </a:r>
          </a:p>
        </p:txBody>
      </p:sp>
      <p:sp>
        <p:nvSpPr>
          <p:cNvPr id="19" name="object 4">
            <a:extLst>
              <a:ext uri="{FF2B5EF4-FFF2-40B4-BE49-F238E27FC236}">
                <a16:creationId xmlns:a16="http://schemas.microsoft.com/office/drawing/2014/main" id="{07AF0558-9B18-53C4-2BC2-87FA8A226EB8}"/>
              </a:ext>
            </a:extLst>
          </p:cNvPr>
          <p:cNvSpPr txBox="1"/>
          <p:nvPr/>
        </p:nvSpPr>
        <p:spPr>
          <a:xfrm>
            <a:off x="288925" y="4800555"/>
            <a:ext cx="9203724" cy="961054"/>
          </a:xfrm>
          <a:prstGeom prst="rect">
            <a:avLst/>
          </a:prstGeom>
        </p:spPr>
        <p:txBody>
          <a:bodyPr vert="horz" wrap="square" lIns="0" tIns="6879" rIns="0" bIns="0" rtlCol="0">
            <a:spAutoFit/>
          </a:bodyPr>
          <a:lstStyle/>
          <a:p>
            <a:pPr marL="6880">
              <a:spcBef>
                <a:spcPts val="54"/>
              </a:spcBef>
            </a:pPr>
            <a:r>
              <a:rPr lang="en-US" sz="2000" spc="-5" dirty="0">
                <a:solidFill>
                  <a:schemeClr val="bg1"/>
                </a:solidFill>
                <a:latin typeface="Arial Black"/>
                <a:cs typeface="Arial Black"/>
              </a:rPr>
              <a:t>Impact</a:t>
            </a:r>
          </a:p>
          <a:p>
            <a:r>
              <a:rPr lang="en-AU" sz="1050" dirty="0">
                <a:solidFill>
                  <a:schemeClr val="bg1"/>
                </a:solidFill>
              </a:rPr>
              <a:t>With the support from PRAP Plus and being able to access the CCCB through our PRAP brokerage this meant that Jane was able to leave a violent relationship and move into her own home. It also allowed her daughter to return to living with Jane full time.  Had we not been able to access CCCB Jane would have been moving into an empty property. Jane became emotional a number of times during the selection appointment at CCCB and expressed her delight in being able to choose her own furniture and homewares something she was not able to do in the past.</a:t>
            </a:r>
          </a:p>
        </p:txBody>
      </p:sp>
    </p:spTree>
    <p:extLst>
      <p:ext uri="{BB962C8B-B14F-4D97-AF65-F5344CB8AC3E}">
        <p14:creationId xmlns:p14="http://schemas.microsoft.com/office/powerpoint/2010/main" val="3820215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82214-55F4-0003-1820-6F69CA33C69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A5AF014-CD81-FB92-DA40-8F2AABC0D306}"/>
              </a:ext>
            </a:extLst>
          </p:cNvPr>
          <p:cNvSpPr/>
          <p:nvPr/>
        </p:nvSpPr>
        <p:spPr>
          <a:xfrm>
            <a:off x="-8890" y="599545"/>
            <a:ext cx="9906000" cy="5666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chemeClr val="bg1"/>
          </a:solidFill>
        </p:spPr>
        <p:txBody>
          <a:bodyPr wrap="square" lIns="0" tIns="0" rIns="0" bIns="0" rtlCol="0"/>
          <a:lstStyle/>
          <a:p>
            <a:endParaRPr sz="572"/>
          </a:p>
        </p:txBody>
      </p:sp>
      <p:sp>
        <p:nvSpPr>
          <p:cNvPr id="8" name="object 8">
            <a:extLst>
              <a:ext uri="{FF2B5EF4-FFF2-40B4-BE49-F238E27FC236}">
                <a16:creationId xmlns:a16="http://schemas.microsoft.com/office/drawing/2014/main" id="{B64FA1EC-71BC-9FBE-70B3-38BD514F55D5}"/>
              </a:ext>
            </a:extLst>
          </p:cNvPr>
          <p:cNvSpPr txBox="1"/>
          <p:nvPr/>
        </p:nvSpPr>
        <p:spPr>
          <a:xfrm>
            <a:off x="359727" y="2479675"/>
            <a:ext cx="3522067" cy="3292076"/>
          </a:xfrm>
          <a:prstGeom prst="rect">
            <a:avLst/>
          </a:prstGeom>
        </p:spPr>
        <p:txBody>
          <a:bodyPr vert="horz" wrap="square" lIns="0" tIns="23389" rIns="0" bIns="0" rtlCol="0">
            <a:spAutoFit/>
          </a:bodyPr>
          <a:lstStyle/>
          <a:p>
            <a:r>
              <a:rPr lang="en-AU" sz="1517" dirty="0"/>
              <a:t>Donations from generous Rotarians assisted the CCCB to provide household items to people who lost their homes in the January 2026 bushfires and those assisting in the community recovery efforts.</a:t>
            </a:r>
          </a:p>
          <a:p>
            <a:r>
              <a:rPr lang="en-AU" sz="1517" dirty="0"/>
              <a:t> </a:t>
            </a:r>
          </a:p>
          <a:p>
            <a:r>
              <a:rPr lang="en-AU" sz="1517" dirty="0"/>
              <a:t>CCCB helped establish the Victorian Emergency Relief Network (VERN), a statewide support network for emergency relief and recovery. VERN is a collaborative project of four organisations, all similar to CCCB (WERN, EERN and RIMERN). </a:t>
            </a:r>
          </a:p>
        </p:txBody>
      </p:sp>
      <p:grpSp>
        <p:nvGrpSpPr>
          <p:cNvPr id="3" name="object 3">
            <a:extLst>
              <a:ext uri="{FF2B5EF4-FFF2-40B4-BE49-F238E27FC236}">
                <a16:creationId xmlns:a16="http://schemas.microsoft.com/office/drawing/2014/main" id="{3B106866-3676-F69C-1B36-99853A1D1FAB}"/>
              </a:ext>
            </a:extLst>
          </p:cNvPr>
          <p:cNvGrpSpPr/>
          <p:nvPr/>
        </p:nvGrpSpPr>
        <p:grpSpPr>
          <a:xfrm>
            <a:off x="4542165" y="-76200"/>
            <a:ext cx="5554345" cy="6934200"/>
            <a:chOff x="11682121" y="0"/>
            <a:chExt cx="6605905" cy="10287000"/>
          </a:xfrm>
        </p:grpSpPr>
        <p:sp>
          <p:nvSpPr>
            <p:cNvPr id="4" name="object 4">
              <a:extLst>
                <a:ext uri="{FF2B5EF4-FFF2-40B4-BE49-F238E27FC236}">
                  <a16:creationId xmlns:a16="http://schemas.microsoft.com/office/drawing/2014/main" id="{9620D7DC-36D5-32D7-FA08-54CFAEA2F387}"/>
                </a:ext>
              </a:extLst>
            </p:cNvPr>
            <p:cNvSpPr/>
            <p:nvPr/>
          </p:nvSpPr>
          <p:spPr>
            <a:xfrm>
              <a:off x="11682121" y="0"/>
              <a:ext cx="6605905" cy="10287000"/>
            </a:xfrm>
            <a:custGeom>
              <a:avLst/>
              <a:gdLst/>
              <a:ahLst/>
              <a:cxnLst/>
              <a:rect l="l" t="t" r="r" b="b"/>
              <a:pathLst>
                <a:path w="6605905" h="10287000">
                  <a:moveTo>
                    <a:pt x="6605878" y="10287000"/>
                  </a:moveTo>
                  <a:lnTo>
                    <a:pt x="0" y="10287000"/>
                  </a:lnTo>
                  <a:lnTo>
                    <a:pt x="0" y="0"/>
                  </a:lnTo>
                  <a:lnTo>
                    <a:pt x="6605878" y="0"/>
                  </a:lnTo>
                  <a:lnTo>
                    <a:pt x="6605878" y="10287000"/>
                  </a:lnTo>
                  <a:close/>
                </a:path>
              </a:pathLst>
            </a:custGeom>
            <a:solidFill>
              <a:srgbClr val="0000CC"/>
            </a:solidFill>
          </p:spPr>
          <p:txBody>
            <a:bodyPr wrap="square" lIns="0" tIns="0" rIns="0" bIns="0" rtlCol="0"/>
            <a:lstStyle/>
            <a:p>
              <a:endParaRPr sz="572" dirty="0"/>
            </a:p>
          </p:txBody>
        </p:sp>
        <p:sp>
          <p:nvSpPr>
            <p:cNvPr id="5" name="object 5">
              <a:extLst>
                <a:ext uri="{FF2B5EF4-FFF2-40B4-BE49-F238E27FC236}">
                  <a16:creationId xmlns:a16="http://schemas.microsoft.com/office/drawing/2014/main" id="{DB2BC065-0726-453A-6DCF-D8D24AE872F8}"/>
                </a:ext>
              </a:extLst>
            </p:cNvPr>
            <p:cNvSpPr/>
            <p:nvPr/>
          </p:nvSpPr>
          <p:spPr>
            <a:xfrm>
              <a:off x="16720560" y="216781"/>
              <a:ext cx="1143839" cy="1373443"/>
            </a:xfrm>
            <a:custGeom>
              <a:avLst/>
              <a:gdLst/>
              <a:ahLst/>
              <a:cxnLst/>
              <a:rect l="l" t="t" r="r" b="b"/>
              <a:pathLst>
                <a:path w="878205" h="906144">
                  <a:moveTo>
                    <a:pt x="417350" y="905538"/>
                  </a:moveTo>
                  <a:lnTo>
                    <a:pt x="392496" y="899269"/>
                  </a:lnTo>
                  <a:lnTo>
                    <a:pt x="372664" y="884471"/>
                  </a:lnTo>
                  <a:lnTo>
                    <a:pt x="359828" y="863316"/>
                  </a:lnTo>
                  <a:lnTo>
                    <a:pt x="355963" y="837977"/>
                  </a:lnTo>
                  <a:lnTo>
                    <a:pt x="417839" y="507607"/>
                  </a:lnTo>
                  <a:lnTo>
                    <a:pt x="246098" y="796373"/>
                  </a:lnTo>
                  <a:lnTo>
                    <a:pt x="226419" y="812796"/>
                  </a:lnTo>
                  <a:lnTo>
                    <a:pt x="202789" y="820142"/>
                  </a:lnTo>
                  <a:lnTo>
                    <a:pt x="178130" y="818092"/>
                  </a:lnTo>
                  <a:lnTo>
                    <a:pt x="155358" y="806326"/>
                  </a:lnTo>
                  <a:lnTo>
                    <a:pt x="138936" y="786646"/>
                  </a:lnTo>
                  <a:lnTo>
                    <a:pt x="131589" y="763017"/>
                  </a:lnTo>
                  <a:lnTo>
                    <a:pt x="133640" y="738357"/>
                  </a:lnTo>
                  <a:lnTo>
                    <a:pt x="145406" y="715586"/>
                  </a:lnTo>
                  <a:lnTo>
                    <a:pt x="368471" y="493784"/>
                  </a:lnTo>
                  <a:lnTo>
                    <a:pt x="80978" y="617351"/>
                  </a:lnTo>
                  <a:lnTo>
                    <a:pt x="31970" y="611124"/>
                  </a:lnTo>
                  <a:lnTo>
                    <a:pt x="1718" y="572067"/>
                  </a:lnTo>
                  <a:lnTo>
                    <a:pt x="0" y="546493"/>
                  </a:lnTo>
                  <a:lnTo>
                    <a:pt x="7945" y="523058"/>
                  </a:lnTo>
                  <a:lnTo>
                    <a:pt x="24098" y="504313"/>
                  </a:lnTo>
                  <a:lnTo>
                    <a:pt x="47002" y="492807"/>
                  </a:lnTo>
                  <a:lnTo>
                    <a:pt x="357837" y="444480"/>
                  </a:lnTo>
                  <a:lnTo>
                    <a:pt x="52620" y="375464"/>
                  </a:lnTo>
                  <a:lnTo>
                    <a:pt x="30920" y="361822"/>
                  </a:lnTo>
                  <a:lnTo>
                    <a:pt x="16631" y="341620"/>
                  </a:lnTo>
                  <a:lnTo>
                    <a:pt x="10961" y="317533"/>
                  </a:lnTo>
                  <a:lnTo>
                    <a:pt x="15115" y="292240"/>
                  </a:lnTo>
                  <a:lnTo>
                    <a:pt x="28756" y="270540"/>
                  </a:lnTo>
                  <a:lnTo>
                    <a:pt x="48959" y="256251"/>
                  </a:lnTo>
                  <a:lnTo>
                    <a:pt x="73045" y="250581"/>
                  </a:lnTo>
                  <a:lnTo>
                    <a:pt x="98338" y="254735"/>
                  </a:lnTo>
                  <a:lnTo>
                    <a:pt x="378214" y="398341"/>
                  </a:lnTo>
                  <a:lnTo>
                    <a:pt x="171856" y="163104"/>
                  </a:lnTo>
                  <a:lnTo>
                    <a:pt x="162319" y="139313"/>
                  </a:lnTo>
                  <a:lnTo>
                    <a:pt x="162634" y="114570"/>
                  </a:lnTo>
                  <a:lnTo>
                    <a:pt x="172204" y="91750"/>
                  </a:lnTo>
                  <a:lnTo>
                    <a:pt x="190431" y="73730"/>
                  </a:lnTo>
                  <a:lnTo>
                    <a:pt x="214222" y="64192"/>
                  </a:lnTo>
                  <a:lnTo>
                    <a:pt x="238965" y="64507"/>
                  </a:lnTo>
                  <a:lnTo>
                    <a:pt x="261784" y="74077"/>
                  </a:lnTo>
                  <a:lnTo>
                    <a:pt x="279805" y="92305"/>
                  </a:lnTo>
                  <a:lnTo>
                    <a:pt x="421820" y="372992"/>
                  </a:lnTo>
                  <a:lnTo>
                    <a:pt x="393141" y="61386"/>
                  </a:lnTo>
                  <a:lnTo>
                    <a:pt x="399410" y="36533"/>
                  </a:lnTo>
                  <a:lnTo>
                    <a:pt x="414208" y="16701"/>
                  </a:lnTo>
                  <a:lnTo>
                    <a:pt x="435363" y="3865"/>
                  </a:lnTo>
                  <a:lnTo>
                    <a:pt x="460702" y="0"/>
                  </a:lnTo>
                  <a:lnTo>
                    <a:pt x="485555" y="6268"/>
                  </a:lnTo>
                  <a:lnTo>
                    <a:pt x="505388" y="21066"/>
                  </a:lnTo>
                  <a:lnTo>
                    <a:pt x="518224" y="42221"/>
                  </a:lnTo>
                  <a:lnTo>
                    <a:pt x="522089" y="67560"/>
                  </a:lnTo>
                  <a:lnTo>
                    <a:pt x="475462" y="356636"/>
                  </a:lnTo>
                  <a:lnTo>
                    <a:pt x="631953" y="109164"/>
                  </a:lnTo>
                  <a:lnTo>
                    <a:pt x="651633" y="92741"/>
                  </a:lnTo>
                  <a:lnTo>
                    <a:pt x="675262" y="85395"/>
                  </a:lnTo>
                  <a:lnTo>
                    <a:pt x="699922" y="87445"/>
                  </a:lnTo>
                  <a:lnTo>
                    <a:pt x="722693" y="99212"/>
                  </a:lnTo>
                  <a:lnTo>
                    <a:pt x="739116" y="118891"/>
                  </a:lnTo>
                  <a:lnTo>
                    <a:pt x="746462" y="142520"/>
                  </a:lnTo>
                  <a:lnTo>
                    <a:pt x="744412" y="167180"/>
                  </a:lnTo>
                  <a:lnTo>
                    <a:pt x="732645" y="189951"/>
                  </a:lnTo>
                  <a:lnTo>
                    <a:pt x="506445" y="403797"/>
                  </a:lnTo>
                  <a:lnTo>
                    <a:pt x="797073" y="288186"/>
                  </a:lnTo>
                  <a:lnTo>
                    <a:pt x="846082" y="294413"/>
                  </a:lnTo>
                  <a:lnTo>
                    <a:pt x="876333" y="333470"/>
                  </a:lnTo>
                  <a:lnTo>
                    <a:pt x="878051" y="359044"/>
                  </a:lnTo>
                  <a:lnTo>
                    <a:pt x="870106" y="382479"/>
                  </a:lnTo>
                  <a:lnTo>
                    <a:pt x="853953" y="401224"/>
                  </a:lnTo>
                  <a:lnTo>
                    <a:pt x="831049" y="412730"/>
                  </a:lnTo>
                  <a:lnTo>
                    <a:pt x="522353" y="452778"/>
                  </a:lnTo>
                  <a:lnTo>
                    <a:pt x="825431" y="530074"/>
                  </a:lnTo>
                  <a:lnTo>
                    <a:pt x="847131" y="543715"/>
                  </a:lnTo>
                  <a:lnTo>
                    <a:pt x="861420" y="563918"/>
                  </a:lnTo>
                  <a:lnTo>
                    <a:pt x="867090" y="588004"/>
                  </a:lnTo>
                  <a:lnTo>
                    <a:pt x="862936" y="613297"/>
                  </a:lnTo>
                  <a:lnTo>
                    <a:pt x="849295" y="634997"/>
                  </a:lnTo>
                  <a:lnTo>
                    <a:pt x="829092" y="649286"/>
                  </a:lnTo>
                  <a:lnTo>
                    <a:pt x="805006" y="654956"/>
                  </a:lnTo>
                  <a:lnTo>
                    <a:pt x="779713" y="650802"/>
                  </a:lnTo>
                  <a:lnTo>
                    <a:pt x="506434" y="501755"/>
                  </a:lnTo>
                  <a:lnTo>
                    <a:pt x="706195" y="742433"/>
                  </a:lnTo>
                  <a:lnTo>
                    <a:pt x="715733" y="766225"/>
                  </a:lnTo>
                  <a:lnTo>
                    <a:pt x="715418" y="790967"/>
                  </a:lnTo>
                  <a:lnTo>
                    <a:pt x="705848" y="813787"/>
                  </a:lnTo>
                  <a:lnTo>
                    <a:pt x="687620" y="831807"/>
                  </a:lnTo>
                  <a:lnTo>
                    <a:pt x="663829" y="841345"/>
                  </a:lnTo>
                  <a:lnTo>
                    <a:pt x="639086" y="841030"/>
                  </a:lnTo>
                  <a:lnTo>
                    <a:pt x="616267" y="831460"/>
                  </a:lnTo>
                  <a:lnTo>
                    <a:pt x="598246" y="813232"/>
                  </a:lnTo>
                  <a:lnTo>
                    <a:pt x="464767" y="532021"/>
                  </a:lnTo>
                  <a:lnTo>
                    <a:pt x="484910" y="844151"/>
                  </a:lnTo>
                  <a:lnTo>
                    <a:pt x="478642" y="869004"/>
                  </a:lnTo>
                  <a:lnTo>
                    <a:pt x="463843" y="888836"/>
                  </a:lnTo>
                  <a:lnTo>
                    <a:pt x="442688" y="901672"/>
                  </a:lnTo>
                  <a:lnTo>
                    <a:pt x="417350" y="905538"/>
                  </a:lnTo>
                  <a:close/>
                </a:path>
              </a:pathLst>
            </a:custGeom>
            <a:solidFill>
              <a:srgbClr val="FFFF00"/>
            </a:solidFill>
          </p:spPr>
          <p:txBody>
            <a:bodyPr wrap="square" lIns="0" tIns="0" rIns="0" bIns="0" rtlCol="0"/>
            <a:lstStyle/>
            <a:p>
              <a:endParaRPr sz="572" dirty="0"/>
            </a:p>
          </p:txBody>
        </p:sp>
      </p:grpSp>
      <p:sp>
        <p:nvSpPr>
          <p:cNvPr id="10" name="object 4">
            <a:extLst>
              <a:ext uri="{FF2B5EF4-FFF2-40B4-BE49-F238E27FC236}">
                <a16:creationId xmlns:a16="http://schemas.microsoft.com/office/drawing/2014/main" id="{7484DE6B-30A6-CCB4-D4D6-534D52255929}"/>
              </a:ext>
            </a:extLst>
          </p:cNvPr>
          <p:cNvSpPr txBox="1"/>
          <p:nvPr/>
        </p:nvSpPr>
        <p:spPr>
          <a:xfrm>
            <a:off x="190511" y="728579"/>
            <a:ext cx="4152255" cy="1441526"/>
          </a:xfrm>
          <a:prstGeom prst="rect">
            <a:avLst/>
          </a:prstGeom>
        </p:spPr>
        <p:txBody>
          <a:bodyPr vert="horz" wrap="square" lIns="0" tIns="17885" rIns="0" bIns="0" rtlCol="0">
            <a:spAutoFit/>
          </a:bodyPr>
          <a:lstStyle/>
          <a:p>
            <a:pPr marL="6880" marR="2752">
              <a:lnSpc>
                <a:spcPts val="3738"/>
              </a:lnSpc>
              <a:spcBef>
                <a:spcPts val="140"/>
              </a:spcBef>
            </a:pPr>
            <a:r>
              <a:rPr lang="en-US" sz="3142" spc="41" dirty="0">
                <a:solidFill>
                  <a:srgbClr val="0000CC"/>
                </a:solidFill>
                <a:latin typeface="Verdana"/>
                <a:cs typeface="Verdana"/>
              </a:rPr>
              <a:t>Emergency Relief and Disaster Recover</a:t>
            </a:r>
            <a:endParaRPr sz="3142" dirty="0">
              <a:solidFill>
                <a:srgbClr val="0000CC"/>
              </a:solidFill>
              <a:latin typeface="Verdana"/>
              <a:cs typeface="Verdana"/>
            </a:endParaRPr>
          </a:p>
        </p:txBody>
      </p:sp>
      <p:pic>
        <p:nvPicPr>
          <p:cNvPr id="11" name="Picture 10">
            <a:extLst>
              <a:ext uri="{FF2B5EF4-FFF2-40B4-BE49-F238E27FC236}">
                <a16:creationId xmlns:a16="http://schemas.microsoft.com/office/drawing/2014/main" id="{A534073D-DA09-9C38-E465-6A3350AF4F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9474" y="3324821"/>
            <a:ext cx="5080328" cy="2857684"/>
          </a:xfrm>
          <a:prstGeom prst="rect">
            <a:avLst/>
          </a:prstGeom>
        </p:spPr>
      </p:pic>
      <p:pic>
        <p:nvPicPr>
          <p:cNvPr id="13" name="Picture 12">
            <a:extLst>
              <a:ext uri="{FF2B5EF4-FFF2-40B4-BE49-F238E27FC236}">
                <a16:creationId xmlns:a16="http://schemas.microsoft.com/office/drawing/2014/main" id="{C77D309D-9E8C-7B64-A778-5F04FB6C77B1}"/>
              </a:ext>
            </a:extLst>
          </p:cNvPr>
          <p:cNvPicPr>
            <a:picLocks noChangeAspect="1"/>
          </p:cNvPicPr>
          <p:nvPr/>
        </p:nvPicPr>
        <p:blipFill>
          <a:blip r:embed="rId3">
            <a:extLst>
              <a:ext uri="{28A0092B-C50C-407E-A947-70E740481C1C}">
                <a14:useLocalDpi xmlns:a14="http://schemas.microsoft.com/office/drawing/2010/main" val="0"/>
              </a:ext>
            </a:extLst>
          </a:blip>
          <a:srcRect l="11481" r="24075"/>
          <a:stretch>
            <a:fillRect/>
          </a:stretch>
        </p:blipFill>
        <p:spPr>
          <a:xfrm rot="5400000">
            <a:off x="5121153" y="801158"/>
            <a:ext cx="2488617" cy="2172177"/>
          </a:xfrm>
          <a:prstGeom prst="rect">
            <a:avLst/>
          </a:prstGeom>
        </p:spPr>
      </p:pic>
    </p:spTree>
    <p:extLst>
      <p:ext uri="{BB962C8B-B14F-4D97-AF65-F5344CB8AC3E}">
        <p14:creationId xmlns:p14="http://schemas.microsoft.com/office/powerpoint/2010/main" val="1008327885"/>
      </p:ext>
    </p:extLst>
  </p:cSld>
  <p:clrMapOvr>
    <a:masterClrMapping/>
  </p:clrMapOvr>
</p:sld>
</file>

<file path=ppt/theme/theme1.xml><?xml version="1.0" encoding="utf-8"?>
<a:theme xmlns:a="http://schemas.openxmlformats.org/drawingml/2006/main" name="Helena">
  <a:themeElements>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ena" id="{83B93026-B8A4-4FE9-8E48-8009734911E7}" vid="{E43B60F7-EC4F-4A08-AFF5-BDC94162E5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1B74C2797BBFA4CA8241A490C8DAB8F" ma:contentTypeVersion="0" ma:contentTypeDescription="Create a new document." ma:contentTypeScope="" ma:versionID="6e81436130ddcfad2a5909494e730c3d">
  <xsd:schema xmlns:xsd="http://www.w3.org/2001/XMLSchema" xmlns:xs="http://www.w3.org/2001/XMLSchema" xmlns:p="http://schemas.microsoft.com/office/2006/metadata/properties" targetNamespace="http://schemas.microsoft.com/office/2006/metadata/properties" ma:root="true" ma:fieldsID="6ff03dde4259c08ff71d8d05c94e2e9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BC4F8EA-B5F0-4BF7-ABFF-A9607292224C}">
  <ds:schemaRefs>
    <ds:schemaRef ds:uri="http://schemas.microsoft.com/sharepoint/v3/contenttype/forms"/>
  </ds:schemaRefs>
</ds:datastoreItem>
</file>

<file path=customXml/itemProps2.xml><?xml version="1.0" encoding="utf-8"?>
<ds:datastoreItem xmlns:ds="http://schemas.openxmlformats.org/officeDocument/2006/customXml" ds:itemID="{DC49B738-2D87-4E3E-98C8-DC53F7BE36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64D22970-5209-44FA-B39D-83B04C7E0F09}">
  <ds:schemaRefs>
    <ds:schemaRef ds:uri="http://schemas.microsoft.com/office/2006/metadata/properties"/>
    <ds:schemaRef ds:uri="http://schemas.microsoft.com/office/2006/documentManagement/types"/>
    <ds:schemaRef ds:uri="http://purl.org/dc/dcmitype/"/>
    <ds:schemaRef ds:uri="http://purl.org/dc/elements/1.1/"/>
    <ds:schemaRef ds:uri="http://www.w3.org/XML/1998/namespace"/>
    <ds:schemaRef ds:uri="http://purl.org/dc/terms/"/>
    <ds:schemaRef ds:uri="http://schemas.microsoft.com/office/infopath/2007/PartnerControls"/>
    <ds:schemaRef ds:uri="http://schemas.openxmlformats.org/package/2006/metadata/core-properties"/>
  </ds:schemaRefs>
</ds:datastoreItem>
</file>

<file path=docMetadata/LabelInfo.xml><?xml version="1.0" encoding="utf-8"?>
<clbl:labelList xmlns:clbl="http://schemas.microsoft.com/office/2020/mipLabelMetadata">
  <clbl:label id="{0dc71c43-7431-48f9-8b3a-a2a1df453c0a}" enabled="1" method="Standard" siteId="{0168d9fe-db14-434f-a562-5bda5395aa2b}" contentBits="0" removed="0"/>
</clbl:labelList>
</file>

<file path=docProps/app.xml><?xml version="1.0" encoding="utf-8"?>
<Properties xmlns="http://schemas.openxmlformats.org/officeDocument/2006/extended-properties" xmlns:vt="http://schemas.openxmlformats.org/officeDocument/2006/docPropsVTypes">
  <Template>Helena</Template>
  <TotalTime>214</TotalTime>
  <Words>1101</Words>
  <Application>Microsoft Office PowerPoint</Application>
  <PresentationFormat>A4 Paper (210x297 mm)</PresentationFormat>
  <Paragraphs>123</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Arial Black</vt:lpstr>
      <vt:lpstr>Lucida Sans Unicode</vt:lpstr>
      <vt:lpstr>Neue Haas Grotesk Text Pro</vt:lpstr>
      <vt:lpstr>Verdana</vt:lpstr>
      <vt:lpstr>Helena</vt:lpstr>
      <vt:lpstr>PowerPoint Presentation</vt:lpstr>
      <vt:lpstr>Core Objectives</vt:lpstr>
      <vt:lpstr>What we  do</vt:lpstr>
      <vt:lpstr>Our Process Flow</vt:lpstr>
      <vt:lpstr>Key Achievements</vt:lpstr>
      <vt:lpstr>Compliance with all statutory reporting requirements ensuring we maintain our deductible gift status </vt:lpstr>
      <vt:lpstr>PowerPoint Presentation</vt:lpstr>
      <vt:lpstr>Case Study</vt:lpstr>
      <vt:lpstr>PowerPoint Presentation</vt:lpstr>
      <vt:lpstr>Fundraising  &amp;   Partnerships 25-26</vt:lpstr>
      <vt:lpstr>Governance &amp; Leadership</vt:lpstr>
      <vt:lpstr>Major Challenges</vt:lpstr>
      <vt:lpstr>Strategic Outlook &amp; Key Goals</vt:lpstr>
      <vt:lpstr>Thank  you  from  us  all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V2 Community Care Centre Ballarat Ltd</dc:title>
  <dc:creator>anna.oshea5</dc:creator>
  <cp:keywords>DAGrKDTsebY,BABgmDWPEZk,0</cp:keywords>
  <cp:lastModifiedBy>Alice Svensson</cp:lastModifiedBy>
  <cp:revision>4</cp:revision>
  <dcterms:created xsi:type="dcterms:W3CDTF">2026-08-20T23:27:17Z</dcterms:created>
  <dcterms:modified xsi:type="dcterms:W3CDTF">2026-08-27T01:45:12Z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2025-09-16T00:00:00Z</vt:filetime>
  </property>
  <property fmtid="{D5CDD505-2E9C-101B-9397-08002B2CF9AE}" pid="3" name="Creator">
    <vt:lpwstr>Canva</vt:lpwstr>
  </property>
  <property fmtid="{D5CDD505-2E9C-101B-9397-08002B2CF9AE}" pid="4" name="LastSaved">
    <vt:filetime>2026-08-20T00:00:00Z</vt:filetime>
  </property>
  <property fmtid="{D5CDD505-2E9C-101B-9397-08002B2CF9AE}" pid="5" name="Producer">
    <vt:lpwstr>Canva</vt:lpwstr>
  </property>
  <property fmtid="{D5CDD505-2E9C-101B-9397-08002B2CF9AE}" pid="6" name="ContentTypeId">
    <vt:lpwstr>0x010100E1B74C2797BBFA4CA8241A490C8DAB8F</vt:lpwstr>
  </property>
</Properties>
</file>